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x="18288000" cy="10287000"/>
  <p:notesSz cx="6858000" cy="9144000"/>
  <p:embeddedFontLst>
    <p:embeddedFont>
      <p:font typeface="Bernoru SemiCondensed" charset="1" panose="00000A06000000000000"/>
      <p:regular r:id="rId36"/>
    </p:embeddedFont>
    <p:embeddedFont>
      <p:font typeface="Holiday" charset="1" panose="00000000000000000000"/>
      <p:regular r:id="rId37"/>
    </p:embeddedFont>
    <p:embeddedFont>
      <p:font typeface="HK Grotesk Medium" charset="1" panose="00000600000000000000"/>
      <p:regular r:id="rId38"/>
    </p:embeddedFont>
    <p:embeddedFont>
      <p:font typeface="Gotham Bold" charset="1" panose="00000000000000000000"/>
      <p:regular r:id="rId39"/>
    </p:embeddedFont>
    <p:embeddedFont>
      <p:font typeface="Gotham" charset="1" panose="00000000000000000000"/>
      <p:regular r:id="rId40"/>
    </p:embeddedFont>
    <p:embeddedFont>
      <p:font typeface="DM Sans Bold" charset="1" panose="00000000000000000000"/>
      <p:regular r:id="rId41"/>
    </p:embeddedFont>
    <p:embeddedFont>
      <p:font typeface="Open Sauce" charset="1" panose="00000500000000000000"/>
      <p:regular r:id="rId42"/>
    </p:embeddedFont>
    <p:embeddedFont>
      <p:font typeface="Open Sauce Bold" charset="1" panose="00000800000000000000"/>
      <p:regular r:id="rId43"/>
    </p:embeddedFont>
    <p:embeddedFont>
      <p:font typeface="Canva Sans" charset="1" panose="020B0503030501040103"/>
      <p:regular r:id="rId44"/>
    </p:embeddedFont>
    <p:embeddedFont>
      <p:font typeface="Canva Sans Bold" charset="1" panose="020B0803030501040103"/>
      <p:regular r:id="rId45"/>
    </p:embeddedFont>
    <p:embeddedFont>
      <p:font typeface="Give You Glory" charset="1" panose="02000000000000000000"/>
      <p:regular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4.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https://www.scribbr.com/statistics/variability/" TargetMode="External" Type="http://schemas.openxmlformats.org/officeDocument/2006/relationships/hyperlink"/><Relationship Id="rId4" Target="https://www.ai-therapy.com/psychology-statistics/sample-size-calculator" TargetMode="External" Type="http://schemas.openxmlformats.org/officeDocument/2006/relationships/hyperlink"/><Relationship Id="rId5" Target="https://www.scribbr.com/category/statistics/" TargetMode="External" Type="http://schemas.openxmlformats.org/officeDocument/2006/relationships/hyperlink"/></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7.png" Type="http://schemas.openxmlformats.org/officeDocument/2006/relationships/image"/><Relationship Id="rId4" Target="../media/image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9.png" Type="http://schemas.openxmlformats.org/officeDocument/2006/relationships/image"/><Relationship Id="rId4" Target="../media/image8.png" Type="http://schemas.openxmlformats.org/officeDocument/2006/relationships/image"/><Relationship Id="rId5" Target="../media/image10.png" Type="http://schemas.openxmlformats.org/officeDocument/2006/relationships/image"/><Relationship Id="rId6" Target="../media/image11.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12.png" Type="http://schemas.openxmlformats.org/officeDocument/2006/relationships/image"/><Relationship Id="rId4" Target="../media/image13.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14.png" Type="http://schemas.openxmlformats.org/officeDocument/2006/relationships/image"/><Relationship Id="rId4" Target="../media/image15.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16.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17.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18.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19.png" Type="http://schemas.openxmlformats.org/officeDocument/2006/relationships/image"/><Relationship Id="rId4" Target="../media/image20.svg" Type="http://schemas.openxmlformats.org/officeDocument/2006/relationships/image"/><Relationship Id="rId5" Target="https://www.scribbr.com/methodology/external-validity/" TargetMode="External" Type="http://schemas.openxmlformats.org/officeDocument/2006/relationships/hyperlink"/></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21.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22.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23.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24.png" Type="http://schemas.openxmlformats.org/officeDocument/2006/relationships/image"/><Relationship Id="rId4" Target="../media/image25.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26.png" Type="http://schemas.openxmlformats.org/officeDocument/2006/relationships/image"/><Relationship Id="rId4" Target="../media/image27.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28.png" Type="http://schemas.openxmlformats.org/officeDocument/2006/relationships/image"/><Relationship Id="rId4" Target="../media/image29.sv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30.png" Type="http://schemas.openxmlformats.org/officeDocument/2006/relationships/image"/><Relationship Id="rId4" Target="../media/image31.svg" Type="http://schemas.openxmlformats.org/officeDocument/2006/relationships/image"/><Relationship Id="rId5" Target="../media/image32.png" Type="http://schemas.openxmlformats.org/officeDocument/2006/relationships/image"/><Relationship Id="rId6" Target="../media/image3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3244196" y="7601428"/>
            <a:ext cx="5753585" cy="3507409"/>
            <a:chOff x="0" y="0"/>
            <a:chExt cx="1515348" cy="923762"/>
          </a:xfrm>
        </p:grpSpPr>
        <p:sp>
          <p:nvSpPr>
            <p:cNvPr name="Freeform 3" id="3"/>
            <p:cNvSpPr/>
            <p:nvPr/>
          </p:nvSpPr>
          <p:spPr>
            <a:xfrm flipH="false" flipV="false" rot="0">
              <a:off x="0" y="0"/>
              <a:ext cx="1515348" cy="923762"/>
            </a:xfrm>
            <a:custGeom>
              <a:avLst/>
              <a:gdLst/>
              <a:ahLst/>
              <a:cxnLst/>
              <a:rect r="r" b="b" t="t" l="l"/>
              <a:pathLst>
                <a:path h="923762" w="1515348">
                  <a:moveTo>
                    <a:pt x="0" y="0"/>
                  </a:moveTo>
                  <a:lnTo>
                    <a:pt x="1515348" y="0"/>
                  </a:lnTo>
                  <a:lnTo>
                    <a:pt x="1515348" y="923762"/>
                  </a:lnTo>
                  <a:lnTo>
                    <a:pt x="0" y="923762"/>
                  </a:lnTo>
                  <a:close/>
                </a:path>
              </a:pathLst>
            </a:custGeom>
            <a:solidFill>
              <a:srgbClr val="FFFFFF"/>
            </a:solidFill>
          </p:spPr>
        </p:sp>
        <p:sp>
          <p:nvSpPr>
            <p:cNvPr name="TextBox 4" id="4"/>
            <p:cNvSpPr txBox="true"/>
            <p:nvPr/>
          </p:nvSpPr>
          <p:spPr>
            <a:xfrm>
              <a:off x="0" y="-28575"/>
              <a:ext cx="1515348" cy="952337"/>
            </a:xfrm>
            <a:prstGeom prst="rect">
              <a:avLst/>
            </a:prstGeom>
          </p:spPr>
          <p:txBody>
            <a:bodyPr anchor="ctr" rtlCol="false" tIns="50800" lIns="50800" bIns="50800" rIns="50800"/>
            <a:lstStyle/>
            <a:p>
              <a:pPr algn="ctr">
                <a:lnSpc>
                  <a:spcPts val="3080"/>
                </a:lnSpc>
              </a:pPr>
            </a:p>
          </p:txBody>
        </p:sp>
      </p:grpSp>
      <p:sp>
        <p:nvSpPr>
          <p:cNvPr name="AutoShape 5" id="5"/>
          <p:cNvSpPr/>
          <p:nvPr/>
        </p:nvSpPr>
        <p:spPr>
          <a:xfrm>
            <a:off x="13244196" y="3202210"/>
            <a:ext cx="9449242" cy="0"/>
          </a:xfrm>
          <a:prstGeom prst="line">
            <a:avLst/>
          </a:prstGeom>
          <a:ln cap="flat" w="19050">
            <a:solidFill>
              <a:srgbClr val="000000"/>
            </a:solidFill>
            <a:prstDash val="solid"/>
            <a:headEnd type="none" len="sm" w="sm"/>
            <a:tailEnd type="none" len="sm" w="sm"/>
          </a:ln>
        </p:spPr>
      </p:sp>
      <p:sp>
        <p:nvSpPr>
          <p:cNvPr name="Freeform 6" id="6"/>
          <p:cNvSpPr/>
          <p:nvPr/>
        </p:nvSpPr>
        <p:spPr>
          <a:xfrm flipH="false" flipV="false" rot="0">
            <a:off x="12903666" y="2919612"/>
            <a:ext cx="340531" cy="565196"/>
          </a:xfrm>
          <a:custGeom>
            <a:avLst/>
            <a:gdLst/>
            <a:ahLst/>
            <a:cxnLst/>
            <a:rect r="r" b="b" t="t" l="l"/>
            <a:pathLst>
              <a:path h="565196" w="340531">
                <a:moveTo>
                  <a:pt x="0" y="0"/>
                </a:moveTo>
                <a:lnTo>
                  <a:pt x="340530" y="0"/>
                </a:lnTo>
                <a:lnTo>
                  <a:pt x="340530" y="565196"/>
                </a:lnTo>
                <a:lnTo>
                  <a:pt x="0" y="5651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0" y="0"/>
            <a:ext cx="10287000" cy="10287000"/>
          </a:xfrm>
          <a:custGeom>
            <a:avLst/>
            <a:gdLst/>
            <a:ahLst/>
            <a:cxnLst/>
            <a:rect r="r" b="b" t="t" l="l"/>
            <a:pathLst>
              <a:path h="10287000" w="10287000">
                <a:moveTo>
                  <a:pt x="0" y="0"/>
                </a:moveTo>
                <a:lnTo>
                  <a:pt x="10287000" y="0"/>
                </a:lnTo>
                <a:lnTo>
                  <a:pt x="10287000" y="10287000"/>
                </a:lnTo>
                <a:lnTo>
                  <a:pt x="0" y="10287000"/>
                </a:lnTo>
                <a:lnTo>
                  <a:pt x="0" y="0"/>
                </a:lnTo>
                <a:close/>
              </a:path>
            </a:pathLst>
          </a:custGeom>
          <a:blipFill>
            <a:blip r:embed="rId4"/>
            <a:stretch>
              <a:fillRect l="0" t="0" r="0" b="0"/>
            </a:stretch>
          </a:blipFill>
        </p:spPr>
      </p:sp>
      <p:grpSp>
        <p:nvGrpSpPr>
          <p:cNvPr name="Group 8" id="8"/>
          <p:cNvGrpSpPr/>
          <p:nvPr/>
        </p:nvGrpSpPr>
        <p:grpSpPr>
          <a:xfrm rot="0">
            <a:off x="16009570" y="0"/>
            <a:ext cx="2278430" cy="2685572"/>
            <a:chOff x="0" y="0"/>
            <a:chExt cx="3037907" cy="3580762"/>
          </a:xfrm>
        </p:grpSpPr>
        <p:pic>
          <p:nvPicPr>
            <p:cNvPr name="Picture 9" id="9"/>
            <p:cNvPicPr>
              <a:picLocks noChangeAspect="true"/>
            </p:cNvPicPr>
            <p:nvPr/>
          </p:nvPicPr>
          <p:blipFill>
            <a:blip r:embed="rId5"/>
            <a:srcRect l="7580" t="0" r="7580" b="0"/>
            <a:stretch>
              <a:fillRect/>
            </a:stretch>
          </p:blipFill>
          <p:spPr>
            <a:xfrm flipH="false" flipV="false">
              <a:off x="0" y="0"/>
              <a:ext cx="3037907" cy="3580762"/>
            </a:xfrm>
            <a:prstGeom prst="rect">
              <a:avLst/>
            </a:prstGeom>
          </p:spPr>
        </p:pic>
      </p:grpSp>
      <p:grpSp>
        <p:nvGrpSpPr>
          <p:cNvPr name="Group 10" id="10"/>
          <p:cNvGrpSpPr/>
          <p:nvPr/>
        </p:nvGrpSpPr>
        <p:grpSpPr>
          <a:xfrm rot="0">
            <a:off x="10470696" y="4462982"/>
            <a:ext cx="8020269" cy="2160272"/>
            <a:chOff x="0" y="0"/>
            <a:chExt cx="10693691" cy="2880362"/>
          </a:xfrm>
        </p:grpSpPr>
        <p:sp>
          <p:nvSpPr>
            <p:cNvPr name="TextBox 11" id="11"/>
            <p:cNvSpPr txBox="true"/>
            <p:nvPr/>
          </p:nvSpPr>
          <p:spPr>
            <a:xfrm rot="0">
              <a:off x="0" y="447675"/>
              <a:ext cx="10693691" cy="1846367"/>
            </a:xfrm>
            <a:prstGeom prst="rect">
              <a:avLst/>
            </a:prstGeom>
          </p:spPr>
          <p:txBody>
            <a:bodyPr anchor="t" rtlCol="false" tIns="0" lIns="0" bIns="0" rIns="0">
              <a:spAutoFit/>
            </a:bodyPr>
            <a:lstStyle/>
            <a:p>
              <a:pPr algn="ctr">
                <a:lnSpc>
                  <a:spcPts val="8849"/>
                </a:lnSpc>
              </a:pPr>
              <a:r>
                <a:rPr lang="en-US" sz="11345" spc="-397">
                  <a:solidFill>
                    <a:srgbClr val="B29D7B"/>
                  </a:solidFill>
                  <a:latin typeface="Bernoru SemiCondensed"/>
                  <a:ea typeface="Bernoru SemiCondensed"/>
                  <a:cs typeface="Bernoru SemiCondensed"/>
                  <a:sym typeface="Bernoru SemiCondensed"/>
                </a:rPr>
                <a:t>WELCOME</a:t>
              </a:r>
            </a:p>
          </p:txBody>
        </p:sp>
        <p:sp>
          <p:nvSpPr>
            <p:cNvPr name="TextBox 12" id="12"/>
            <p:cNvSpPr txBox="true"/>
            <p:nvPr/>
          </p:nvSpPr>
          <p:spPr>
            <a:xfrm rot="0">
              <a:off x="0" y="581141"/>
              <a:ext cx="10693691" cy="2299221"/>
            </a:xfrm>
            <a:prstGeom prst="rect">
              <a:avLst/>
            </a:prstGeom>
          </p:spPr>
          <p:txBody>
            <a:bodyPr anchor="t" rtlCol="false" tIns="0" lIns="0" bIns="0" rIns="0">
              <a:spAutoFit/>
            </a:bodyPr>
            <a:lstStyle/>
            <a:p>
              <a:pPr algn="ctr">
                <a:lnSpc>
                  <a:spcPts val="14547"/>
                </a:lnSpc>
              </a:pPr>
              <a:r>
                <a:rPr lang="en-US" sz="10390" spc="862">
                  <a:solidFill>
                    <a:srgbClr val="093776"/>
                  </a:solidFill>
                  <a:latin typeface="Holiday"/>
                  <a:ea typeface="Holiday"/>
                  <a:cs typeface="Holiday"/>
                  <a:sym typeface="Holiday"/>
                </a:rPr>
                <a:t>Participants</a:t>
              </a:r>
            </a:p>
          </p:txBody>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61453"/>
            <a:ext cx="3172095" cy="3576534"/>
            <a:chOff x="0" y="0"/>
            <a:chExt cx="4229459" cy="4768712"/>
          </a:xfrm>
        </p:grpSpPr>
        <p:pic>
          <p:nvPicPr>
            <p:cNvPr name="Picture 3" id="3"/>
            <p:cNvPicPr>
              <a:picLocks noChangeAspect="true"/>
            </p:cNvPicPr>
            <p:nvPr/>
          </p:nvPicPr>
          <p:blipFill>
            <a:blip r:embed="rId2"/>
            <a:srcRect l="5654" t="0" r="5654" b="0"/>
            <a:stretch>
              <a:fillRect/>
            </a:stretch>
          </p:blipFill>
          <p:spPr>
            <a:xfrm flipH="false" flipV="false">
              <a:off x="0" y="0"/>
              <a:ext cx="4229459" cy="4768712"/>
            </a:xfrm>
            <a:prstGeom prst="rect">
              <a:avLst/>
            </a:prstGeom>
          </p:spPr>
        </p:pic>
      </p:grpSp>
      <p:sp>
        <p:nvSpPr>
          <p:cNvPr name="TextBox 4" id="4"/>
          <p:cNvSpPr txBox="true"/>
          <p:nvPr/>
        </p:nvSpPr>
        <p:spPr>
          <a:xfrm rot="0">
            <a:off x="5409990" y="342280"/>
            <a:ext cx="12668526" cy="1915881"/>
          </a:xfrm>
          <a:prstGeom prst="rect">
            <a:avLst/>
          </a:prstGeom>
        </p:spPr>
        <p:txBody>
          <a:bodyPr anchor="t" rtlCol="false" tIns="0" lIns="0" bIns="0" rIns="0">
            <a:spAutoFit/>
          </a:bodyPr>
          <a:lstStyle/>
          <a:p>
            <a:pPr algn="l" marL="0" indent="0" lvl="0">
              <a:lnSpc>
                <a:spcPts val="7320"/>
              </a:lnSpc>
            </a:pPr>
            <a:r>
              <a:rPr lang="en-US" sz="7546">
                <a:solidFill>
                  <a:srgbClr val="000000"/>
                </a:solidFill>
                <a:latin typeface="HK Grotesk Medium"/>
                <a:ea typeface="HK Grotesk Medium"/>
                <a:cs typeface="HK Grotesk Medium"/>
                <a:sym typeface="HK Grotesk Medium"/>
              </a:rPr>
              <a:t>Sampling Techniques in   Quantitative Research</a:t>
            </a:r>
          </a:p>
        </p:txBody>
      </p:sp>
      <p:sp>
        <p:nvSpPr>
          <p:cNvPr name="AutoShape 5" id="5"/>
          <p:cNvSpPr/>
          <p:nvPr/>
        </p:nvSpPr>
        <p:spPr>
          <a:xfrm>
            <a:off x="12534679" y="2396588"/>
            <a:ext cx="9449242" cy="0"/>
          </a:xfrm>
          <a:prstGeom prst="line">
            <a:avLst/>
          </a:prstGeom>
          <a:ln cap="flat" w="19050">
            <a:solidFill>
              <a:srgbClr val="000000"/>
            </a:solidFill>
            <a:prstDash val="solid"/>
            <a:headEnd type="none" len="sm" w="sm"/>
            <a:tailEnd type="none" len="sm" w="sm"/>
          </a:ln>
        </p:spPr>
      </p:sp>
      <p:grpSp>
        <p:nvGrpSpPr>
          <p:cNvPr name="Group 6" id="6"/>
          <p:cNvGrpSpPr/>
          <p:nvPr/>
        </p:nvGrpSpPr>
        <p:grpSpPr>
          <a:xfrm rot="0">
            <a:off x="12534679" y="2223386"/>
            <a:ext cx="2902742" cy="327353"/>
            <a:chOff x="0" y="0"/>
            <a:chExt cx="764508" cy="86216"/>
          </a:xfrm>
        </p:grpSpPr>
        <p:sp>
          <p:nvSpPr>
            <p:cNvPr name="Freeform 7" id="7"/>
            <p:cNvSpPr/>
            <p:nvPr/>
          </p:nvSpPr>
          <p:spPr>
            <a:xfrm flipH="false" flipV="false" rot="0">
              <a:off x="0" y="0"/>
              <a:ext cx="764508" cy="86216"/>
            </a:xfrm>
            <a:custGeom>
              <a:avLst/>
              <a:gdLst/>
              <a:ahLst/>
              <a:cxnLst/>
              <a:rect r="r" b="b" t="t" l="l"/>
              <a:pathLst>
                <a:path h="86216" w="764508">
                  <a:moveTo>
                    <a:pt x="0" y="0"/>
                  </a:moveTo>
                  <a:lnTo>
                    <a:pt x="764508" y="0"/>
                  </a:lnTo>
                  <a:lnTo>
                    <a:pt x="764508" y="86216"/>
                  </a:lnTo>
                  <a:lnTo>
                    <a:pt x="0" y="86216"/>
                  </a:lnTo>
                  <a:close/>
                </a:path>
              </a:pathLst>
            </a:custGeom>
            <a:gradFill rotWithShape="true">
              <a:gsLst>
                <a:gs pos="0">
                  <a:srgbClr val="FF66C4">
                    <a:alpha val="100000"/>
                  </a:srgbClr>
                </a:gs>
                <a:gs pos="100000">
                  <a:srgbClr val="FFDE59">
                    <a:alpha val="100000"/>
                  </a:srgbClr>
                </a:gs>
              </a:gsLst>
              <a:lin ang="0"/>
            </a:gradFill>
          </p:spPr>
        </p:sp>
        <p:sp>
          <p:nvSpPr>
            <p:cNvPr name="TextBox 8" id="8"/>
            <p:cNvSpPr txBox="true"/>
            <p:nvPr/>
          </p:nvSpPr>
          <p:spPr>
            <a:xfrm>
              <a:off x="0" y="-28575"/>
              <a:ext cx="764508" cy="114791"/>
            </a:xfrm>
            <a:prstGeom prst="rect">
              <a:avLst/>
            </a:prstGeom>
          </p:spPr>
          <p:txBody>
            <a:bodyPr anchor="ctr" rtlCol="false" tIns="50800" lIns="50800" bIns="50800" rIns="50800"/>
            <a:lstStyle/>
            <a:p>
              <a:pPr algn="ctr">
                <a:lnSpc>
                  <a:spcPts val="3080"/>
                </a:lnSpc>
              </a:pPr>
            </a:p>
          </p:txBody>
        </p:sp>
      </p:grpSp>
      <p:sp>
        <p:nvSpPr>
          <p:cNvPr name="TextBox 9" id="9"/>
          <p:cNvSpPr txBox="true"/>
          <p:nvPr/>
        </p:nvSpPr>
        <p:spPr>
          <a:xfrm rot="0">
            <a:off x="5751102" y="4019411"/>
            <a:ext cx="11508198" cy="3584481"/>
          </a:xfrm>
          <a:prstGeom prst="rect">
            <a:avLst/>
          </a:prstGeom>
        </p:spPr>
        <p:txBody>
          <a:bodyPr anchor="t" rtlCol="false" tIns="0" lIns="0" bIns="0" rIns="0">
            <a:spAutoFit/>
          </a:bodyPr>
          <a:lstStyle/>
          <a:p>
            <a:pPr algn="l">
              <a:lnSpc>
                <a:spcPts val="5576"/>
              </a:lnSpc>
            </a:pPr>
            <a:r>
              <a:rPr lang="en-US" sz="3507" spc="189">
                <a:solidFill>
                  <a:srgbClr val="000000"/>
                </a:solidFill>
                <a:latin typeface="Gotham Bold"/>
                <a:ea typeface="Gotham Bold"/>
                <a:cs typeface="Gotham Bold"/>
                <a:sym typeface="Gotham Bold"/>
              </a:rPr>
              <a:t>Objective:</a:t>
            </a:r>
          </a:p>
          <a:p>
            <a:pPr algn="l">
              <a:lnSpc>
                <a:spcPts val="4622"/>
              </a:lnSpc>
            </a:pPr>
          </a:p>
          <a:p>
            <a:pPr algn="l" marL="0" indent="0" lvl="0">
              <a:lnSpc>
                <a:spcPts val="4622"/>
              </a:lnSpc>
              <a:spcBef>
                <a:spcPct val="0"/>
              </a:spcBef>
            </a:pPr>
            <a:r>
              <a:rPr lang="en-US" sz="2907" spc="156">
                <a:solidFill>
                  <a:srgbClr val="000000"/>
                </a:solidFill>
                <a:latin typeface="Gotham"/>
                <a:ea typeface="Gotham"/>
                <a:cs typeface="Gotham"/>
                <a:sym typeface="Gotham"/>
              </a:rPr>
              <a:t>To have an understanding on the various types of sampling and appreciate its importance to ensure that the sample group is a true representative of the population as a whole in a quantitative study.</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3279190" y="560983"/>
            <a:ext cx="11729619" cy="1116409"/>
          </a:xfrm>
          <a:prstGeom prst="rect">
            <a:avLst/>
          </a:prstGeom>
        </p:spPr>
        <p:txBody>
          <a:bodyPr anchor="t" rtlCol="false" tIns="0" lIns="0" bIns="0" rIns="0">
            <a:spAutoFit/>
          </a:bodyPr>
          <a:lstStyle/>
          <a:p>
            <a:pPr algn="l" marL="0" indent="0" lvl="0">
              <a:lnSpc>
                <a:spcPts val="8289"/>
              </a:lnSpc>
              <a:spcBef>
                <a:spcPct val="0"/>
              </a:spcBef>
            </a:pPr>
            <a:r>
              <a:rPr lang="en-US" sz="8546">
                <a:solidFill>
                  <a:srgbClr val="000000"/>
                </a:solidFill>
                <a:latin typeface="HK Grotesk Medium"/>
                <a:ea typeface="HK Grotesk Medium"/>
                <a:cs typeface="HK Grotesk Medium"/>
                <a:sym typeface="HK Grotesk Medium"/>
              </a:rPr>
              <a:t>Sampling Techniques</a:t>
            </a:r>
          </a:p>
        </p:txBody>
      </p:sp>
      <p:sp>
        <p:nvSpPr>
          <p:cNvPr name="AutoShape 3" id="3"/>
          <p:cNvSpPr/>
          <p:nvPr/>
        </p:nvSpPr>
        <p:spPr>
          <a:xfrm flipV="true">
            <a:off x="8073046" y="1906415"/>
            <a:ext cx="17365023" cy="0"/>
          </a:xfrm>
          <a:prstGeom prst="line">
            <a:avLst/>
          </a:prstGeom>
          <a:ln cap="flat" w="19050">
            <a:solidFill>
              <a:srgbClr val="000000"/>
            </a:solidFill>
            <a:prstDash val="solid"/>
            <a:headEnd type="none" len="sm" w="sm"/>
            <a:tailEnd type="none" len="sm" w="sm"/>
          </a:ln>
        </p:spPr>
      </p:sp>
      <p:sp>
        <p:nvSpPr>
          <p:cNvPr name="TextBox 4" id="4"/>
          <p:cNvSpPr txBox="true"/>
          <p:nvPr/>
        </p:nvSpPr>
        <p:spPr>
          <a:xfrm rot="0">
            <a:off x="3607441" y="2396610"/>
            <a:ext cx="10827399" cy="2151921"/>
          </a:xfrm>
          <a:prstGeom prst="rect">
            <a:avLst/>
          </a:prstGeom>
        </p:spPr>
        <p:txBody>
          <a:bodyPr anchor="t" rtlCol="false" tIns="0" lIns="0" bIns="0" rIns="0">
            <a:spAutoFit/>
          </a:bodyPr>
          <a:lstStyle/>
          <a:p>
            <a:pPr algn="l" marL="0" indent="0" lvl="0">
              <a:lnSpc>
                <a:spcPts val="4304"/>
              </a:lnSpc>
              <a:spcBef>
                <a:spcPct val="0"/>
              </a:spcBef>
            </a:pPr>
            <a:r>
              <a:rPr lang="en-US" sz="2707" spc="146">
                <a:solidFill>
                  <a:srgbClr val="000000"/>
                </a:solidFill>
                <a:latin typeface="Gotham Bold"/>
                <a:ea typeface="Gotham Bold"/>
                <a:cs typeface="Gotham Bold"/>
                <a:sym typeface="Gotham Bold"/>
              </a:rPr>
              <a:t>Sampling</a:t>
            </a:r>
            <a:r>
              <a:rPr lang="en-US" sz="2707" spc="146">
                <a:solidFill>
                  <a:srgbClr val="000000"/>
                </a:solidFill>
                <a:latin typeface="Gotham"/>
                <a:ea typeface="Gotham"/>
                <a:cs typeface="Gotham"/>
                <a:sym typeface="Gotham"/>
              </a:rPr>
              <a:t> is a process of selecting units (sample) from a population of interest so that by studying the sample the researcher may fairly generalize the results back to the population from which they were chosen.</a:t>
            </a:r>
          </a:p>
        </p:txBody>
      </p:sp>
      <p:grpSp>
        <p:nvGrpSpPr>
          <p:cNvPr name="Group 5" id="5"/>
          <p:cNvGrpSpPr/>
          <p:nvPr/>
        </p:nvGrpSpPr>
        <p:grpSpPr>
          <a:xfrm rot="0">
            <a:off x="0" y="-61453"/>
            <a:ext cx="2516741" cy="2901321"/>
            <a:chOff x="0" y="0"/>
            <a:chExt cx="3355654" cy="3868428"/>
          </a:xfrm>
        </p:grpSpPr>
        <p:pic>
          <p:nvPicPr>
            <p:cNvPr name="Picture 6" id="6"/>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sp>
        <p:nvSpPr>
          <p:cNvPr name="TextBox 7" id="7"/>
          <p:cNvSpPr txBox="true"/>
          <p:nvPr/>
        </p:nvSpPr>
        <p:spPr>
          <a:xfrm rot="0">
            <a:off x="3607441" y="5029200"/>
            <a:ext cx="10827399" cy="3237771"/>
          </a:xfrm>
          <a:prstGeom prst="rect">
            <a:avLst/>
          </a:prstGeom>
        </p:spPr>
        <p:txBody>
          <a:bodyPr anchor="t" rtlCol="false" tIns="0" lIns="0" bIns="0" rIns="0">
            <a:spAutoFit/>
          </a:bodyPr>
          <a:lstStyle/>
          <a:p>
            <a:pPr algn="l">
              <a:lnSpc>
                <a:spcPts val="4304"/>
              </a:lnSpc>
            </a:pPr>
            <a:r>
              <a:rPr lang="en-US" sz="2707" spc="146">
                <a:solidFill>
                  <a:srgbClr val="000000"/>
                </a:solidFill>
                <a:latin typeface="Gotham"/>
                <a:ea typeface="Gotham"/>
                <a:cs typeface="Gotham"/>
                <a:sym typeface="Gotham"/>
              </a:rPr>
              <a:t>When you conduct research about a group of people, it’s rarely possible to collect data from every person in that group. Instead, you select a </a:t>
            </a:r>
            <a:r>
              <a:rPr lang="en-US" sz="2707" spc="146">
                <a:solidFill>
                  <a:srgbClr val="000000"/>
                </a:solidFill>
                <a:latin typeface="Gotham Bold"/>
                <a:ea typeface="Gotham Bold"/>
                <a:cs typeface="Gotham Bold"/>
                <a:sym typeface="Gotham Bold"/>
              </a:rPr>
              <a:t>sample</a:t>
            </a:r>
            <a:r>
              <a:rPr lang="en-US" sz="2707" spc="146">
                <a:solidFill>
                  <a:srgbClr val="000000"/>
                </a:solidFill>
                <a:latin typeface="Gotham"/>
                <a:ea typeface="Gotham"/>
                <a:cs typeface="Gotham"/>
                <a:sym typeface="Gotham"/>
              </a:rPr>
              <a:t>. </a:t>
            </a:r>
          </a:p>
          <a:p>
            <a:pPr algn="l">
              <a:lnSpc>
                <a:spcPts val="4304"/>
              </a:lnSpc>
            </a:pPr>
          </a:p>
          <a:p>
            <a:pPr algn="l" marL="0" indent="0" lvl="0">
              <a:lnSpc>
                <a:spcPts val="4304"/>
              </a:lnSpc>
              <a:spcBef>
                <a:spcPct val="0"/>
              </a:spcBef>
            </a:pPr>
            <a:r>
              <a:rPr lang="en-US" sz="2707" spc="146">
                <a:solidFill>
                  <a:srgbClr val="000000"/>
                </a:solidFill>
                <a:latin typeface="Gotham Bold"/>
                <a:ea typeface="Gotham Bold"/>
                <a:cs typeface="Gotham Bold"/>
                <a:sym typeface="Gotham Bold"/>
              </a:rPr>
              <a:t>The sample</a:t>
            </a:r>
            <a:r>
              <a:rPr lang="en-US" sz="2707" spc="146">
                <a:solidFill>
                  <a:srgbClr val="000000"/>
                </a:solidFill>
                <a:latin typeface="Gotham"/>
                <a:ea typeface="Gotham"/>
                <a:cs typeface="Gotham"/>
                <a:sym typeface="Gotham"/>
              </a:rPr>
              <a:t> is the group of individuals who will actually participate in the research.</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5385258" y="1028700"/>
            <a:ext cx="2902742" cy="327353"/>
            <a:chOff x="0" y="0"/>
            <a:chExt cx="764508" cy="86216"/>
          </a:xfrm>
        </p:grpSpPr>
        <p:sp>
          <p:nvSpPr>
            <p:cNvPr name="Freeform 3" id="3"/>
            <p:cNvSpPr/>
            <p:nvPr/>
          </p:nvSpPr>
          <p:spPr>
            <a:xfrm flipH="false" flipV="false" rot="0">
              <a:off x="0" y="0"/>
              <a:ext cx="764508" cy="86216"/>
            </a:xfrm>
            <a:custGeom>
              <a:avLst/>
              <a:gdLst/>
              <a:ahLst/>
              <a:cxnLst/>
              <a:rect r="r" b="b" t="t" l="l"/>
              <a:pathLst>
                <a:path h="86216" w="764508">
                  <a:moveTo>
                    <a:pt x="0" y="0"/>
                  </a:moveTo>
                  <a:lnTo>
                    <a:pt x="764508" y="0"/>
                  </a:lnTo>
                  <a:lnTo>
                    <a:pt x="764508" y="86216"/>
                  </a:lnTo>
                  <a:lnTo>
                    <a:pt x="0" y="86216"/>
                  </a:lnTo>
                  <a:close/>
                </a:path>
              </a:pathLst>
            </a:custGeom>
            <a:solidFill>
              <a:srgbClr val="2B2B2A"/>
            </a:solidFill>
          </p:spPr>
        </p:sp>
        <p:sp>
          <p:nvSpPr>
            <p:cNvPr name="TextBox 4" id="4"/>
            <p:cNvSpPr txBox="true"/>
            <p:nvPr/>
          </p:nvSpPr>
          <p:spPr>
            <a:xfrm>
              <a:off x="0" y="-28575"/>
              <a:ext cx="764508" cy="114791"/>
            </a:xfrm>
            <a:prstGeom prst="rect">
              <a:avLst/>
            </a:prstGeom>
          </p:spPr>
          <p:txBody>
            <a:bodyPr anchor="ctr" rtlCol="false" tIns="50800" lIns="50800" bIns="50800" rIns="50800"/>
            <a:lstStyle/>
            <a:p>
              <a:pPr algn="ctr">
                <a:lnSpc>
                  <a:spcPts val="3080"/>
                </a:lnSpc>
              </a:pPr>
            </a:p>
          </p:txBody>
        </p:sp>
      </p:grpSp>
      <p:grpSp>
        <p:nvGrpSpPr>
          <p:cNvPr name="Group 5" id="5"/>
          <p:cNvGrpSpPr/>
          <p:nvPr/>
        </p:nvGrpSpPr>
        <p:grpSpPr>
          <a:xfrm rot="0">
            <a:off x="0" y="74961"/>
            <a:ext cx="2516741" cy="2901321"/>
            <a:chOff x="0" y="0"/>
            <a:chExt cx="3355654" cy="3868428"/>
          </a:xfrm>
        </p:grpSpPr>
        <p:pic>
          <p:nvPicPr>
            <p:cNvPr name="Picture 6" id="6"/>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sp>
        <p:nvSpPr>
          <p:cNvPr name="Freeform 7" id="7"/>
          <p:cNvSpPr/>
          <p:nvPr/>
        </p:nvSpPr>
        <p:spPr>
          <a:xfrm flipH="false" flipV="false" rot="0">
            <a:off x="1258370" y="4153365"/>
            <a:ext cx="7100667" cy="5104935"/>
          </a:xfrm>
          <a:custGeom>
            <a:avLst/>
            <a:gdLst/>
            <a:ahLst/>
            <a:cxnLst/>
            <a:rect r="r" b="b" t="t" l="l"/>
            <a:pathLst>
              <a:path h="5104935" w="7100667">
                <a:moveTo>
                  <a:pt x="0" y="0"/>
                </a:moveTo>
                <a:lnTo>
                  <a:pt x="7100667" y="0"/>
                </a:lnTo>
                <a:lnTo>
                  <a:pt x="7100667" y="5104935"/>
                </a:lnTo>
                <a:lnTo>
                  <a:pt x="0" y="5104935"/>
                </a:lnTo>
                <a:lnTo>
                  <a:pt x="0" y="0"/>
                </a:lnTo>
                <a:close/>
              </a:path>
            </a:pathLst>
          </a:custGeom>
          <a:blipFill>
            <a:blip r:embed="rId3"/>
            <a:stretch>
              <a:fillRect l="-774" t="0" r="-774" b="0"/>
            </a:stretch>
          </a:blipFill>
        </p:spPr>
      </p:sp>
      <p:sp>
        <p:nvSpPr>
          <p:cNvPr name="TextBox 8" id="8"/>
          <p:cNvSpPr txBox="true"/>
          <p:nvPr/>
        </p:nvSpPr>
        <p:spPr>
          <a:xfrm rot="0">
            <a:off x="4126166" y="384501"/>
            <a:ext cx="11813720" cy="971552"/>
          </a:xfrm>
          <a:prstGeom prst="rect">
            <a:avLst/>
          </a:prstGeom>
        </p:spPr>
        <p:txBody>
          <a:bodyPr anchor="t" rtlCol="false" tIns="0" lIns="0" bIns="0" rIns="0">
            <a:spAutoFit/>
          </a:bodyPr>
          <a:lstStyle/>
          <a:p>
            <a:pPr algn="l">
              <a:lnSpc>
                <a:spcPts val="7350"/>
              </a:lnSpc>
            </a:pPr>
            <a:r>
              <a:rPr lang="en-US" sz="7000" spc="-350">
                <a:solidFill>
                  <a:srgbClr val="000000"/>
                </a:solidFill>
                <a:latin typeface="DM Sans Bold"/>
                <a:ea typeface="DM Sans Bold"/>
                <a:cs typeface="DM Sans Bold"/>
                <a:sym typeface="DM Sans Bold"/>
              </a:rPr>
              <a:t>Sampling Frame</a:t>
            </a:r>
          </a:p>
        </p:txBody>
      </p:sp>
      <p:sp>
        <p:nvSpPr>
          <p:cNvPr name="TextBox 9" id="9"/>
          <p:cNvSpPr txBox="true"/>
          <p:nvPr/>
        </p:nvSpPr>
        <p:spPr>
          <a:xfrm rot="0">
            <a:off x="4126166" y="1487522"/>
            <a:ext cx="10431021" cy="1763834"/>
          </a:xfrm>
          <a:prstGeom prst="rect">
            <a:avLst/>
          </a:prstGeom>
        </p:spPr>
        <p:txBody>
          <a:bodyPr anchor="t" rtlCol="false" tIns="0" lIns="0" bIns="0" rIns="0">
            <a:spAutoFit/>
          </a:bodyPr>
          <a:lstStyle/>
          <a:p>
            <a:pPr algn="l">
              <a:lnSpc>
                <a:spcPts val="3580"/>
              </a:lnSpc>
              <a:spcBef>
                <a:spcPct val="0"/>
              </a:spcBef>
            </a:pPr>
            <a:r>
              <a:rPr lang="en-US" sz="2557">
                <a:solidFill>
                  <a:srgbClr val="000000"/>
                </a:solidFill>
                <a:latin typeface="Open Sauce"/>
                <a:ea typeface="Open Sauce"/>
                <a:cs typeface="Open Sauce"/>
                <a:sym typeface="Open Sauce"/>
              </a:rPr>
              <a:t>is a group of individuals (or a group of organizations) with some common defining characteristic that the researcher can identify and study. Withing this target population, researchers then select a sample for study (Yazon et al., 2019)</a:t>
            </a:r>
          </a:p>
        </p:txBody>
      </p:sp>
      <p:sp>
        <p:nvSpPr>
          <p:cNvPr name="TextBox 10" id="10"/>
          <p:cNvSpPr txBox="true"/>
          <p:nvPr/>
        </p:nvSpPr>
        <p:spPr>
          <a:xfrm rot="0">
            <a:off x="8699397" y="3598741"/>
            <a:ext cx="9186132" cy="6688259"/>
          </a:xfrm>
          <a:prstGeom prst="rect">
            <a:avLst/>
          </a:prstGeom>
        </p:spPr>
        <p:txBody>
          <a:bodyPr anchor="t" rtlCol="false" tIns="0" lIns="0" bIns="0" rIns="0">
            <a:spAutoFit/>
          </a:bodyPr>
          <a:lstStyle/>
          <a:p>
            <a:pPr algn="l">
              <a:lnSpc>
                <a:spcPts val="3580"/>
              </a:lnSpc>
            </a:pPr>
            <a:r>
              <a:rPr lang="en-US" sz="2557">
                <a:solidFill>
                  <a:srgbClr val="000000"/>
                </a:solidFill>
                <a:latin typeface="Open Sauce"/>
                <a:ea typeface="Open Sauce"/>
                <a:cs typeface="Open Sauce"/>
                <a:sym typeface="Open Sauce"/>
              </a:rPr>
              <a:t>When developing a research study it is important to identify you population of interest such as: people, organizations, or group.</a:t>
            </a:r>
          </a:p>
          <a:p>
            <a:pPr algn="l">
              <a:lnSpc>
                <a:spcPts val="3580"/>
              </a:lnSpc>
            </a:pPr>
          </a:p>
          <a:p>
            <a:pPr algn="l">
              <a:lnSpc>
                <a:spcPts val="3580"/>
              </a:lnSpc>
            </a:pPr>
            <a:r>
              <a:rPr lang="en-US" sz="2557">
                <a:solidFill>
                  <a:srgbClr val="000000"/>
                </a:solidFill>
                <a:latin typeface="Open Sauce"/>
                <a:ea typeface="Open Sauce"/>
                <a:cs typeface="Open Sauce"/>
                <a:sym typeface="Open Sauce"/>
              </a:rPr>
              <a:t>Prior to selecting a sample you need to define a sampling frame, which is a list of all the units of the population of interest.</a:t>
            </a:r>
          </a:p>
          <a:p>
            <a:pPr algn="l">
              <a:lnSpc>
                <a:spcPts val="3580"/>
              </a:lnSpc>
            </a:pPr>
          </a:p>
          <a:p>
            <a:pPr algn="l">
              <a:lnSpc>
                <a:spcPts val="3580"/>
              </a:lnSpc>
            </a:pPr>
            <a:r>
              <a:rPr lang="en-US" sz="2557">
                <a:solidFill>
                  <a:srgbClr val="000000"/>
                </a:solidFill>
                <a:latin typeface="Open Sauce Bold"/>
                <a:ea typeface="Open Sauce Bold"/>
                <a:cs typeface="Open Sauce Bold"/>
                <a:sym typeface="Open Sauce Bold"/>
              </a:rPr>
              <a:t>Qualities of a good sampling frame:</a:t>
            </a:r>
          </a:p>
          <a:p>
            <a:pPr algn="l" marL="552213" indent="-276106" lvl="1">
              <a:lnSpc>
                <a:spcPts val="3580"/>
              </a:lnSpc>
              <a:buFont typeface="Arial"/>
              <a:buChar char="•"/>
            </a:pPr>
            <a:r>
              <a:rPr lang="en-US" sz="2557">
                <a:solidFill>
                  <a:srgbClr val="000000"/>
                </a:solidFill>
                <a:latin typeface="Open Sauce"/>
                <a:ea typeface="Open Sauce"/>
                <a:cs typeface="Open Sauce"/>
                <a:sym typeface="Open Sauce"/>
              </a:rPr>
              <a:t>include all individuals in the target population.</a:t>
            </a:r>
          </a:p>
          <a:p>
            <a:pPr algn="l" marL="552213" indent="-276106" lvl="1">
              <a:lnSpc>
                <a:spcPts val="3580"/>
              </a:lnSpc>
              <a:buFont typeface="Arial"/>
              <a:buChar char="•"/>
            </a:pPr>
            <a:r>
              <a:rPr lang="en-US" sz="2557">
                <a:solidFill>
                  <a:srgbClr val="000000"/>
                </a:solidFill>
                <a:latin typeface="Open Sauce"/>
                <a:ea typeface="Open Sauce"/>
                <a:cs typeface="Open Sauce"/>
                <a:sym typeface="Open Sauce"/>
              </a:rPr>
              <a:t>exclude all individuals not in the target population.</a:t>
            </a:r>
          </a:p>
          <a:p>
            <a:pPr algn="l" marL="552213" indent="-276106" lvl="1">
              <a:lnSpc>
                <a:spcPts val="3580"/>
              </a:lnSpc>
              <a:buFont typeface="Arial"/>
              <a:buChar char="•"/>
            </a:pPr>
            <a:r>
              <a:rPr lang="en-US" sz="2557">
                <a:solidFill>
                  <a:srgbClr val="000000"/>
                </a:solidFill>
                <a:latin typeface="Open Sauce"/>
                <a:ea typeface="Open Sauce"/>
                <a:cs typeface="Open Sauce"/>
                <a:sym typeface="Open Sauce"/>
              </a:rPr>
              <a:t>includes accurate information that can be ised to contact selected individuals.</a:t>
            </a:r>
          </a:p>
          <a:p>
            <a:pPr algn="l">
              <a:lnSpc>
                <a:spcPts val="3580"/>
              </a:lnSpc>
            </a:pPr>
          </a:p>
          <a:p>
            <a:pPr algn="l">
              <a:lnSpc>
                <a:spcPts val="3580"/>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5385258" y="1028700"/>
            <a:ext cx="2902742" cy="327353"/>
            <a:chOff x="0" y="0"/>
            <a:chExt cx="764508" cy="86216"/>
          </a:xfrm>
        </p:grpSpPr>
        <p:sp>
          <p:nvSpPr>
            <p:cNvPr name="Freeform 3" id="3"/>
            <p:cNvSpPr/>
            <p:nvPr/>
          </p:nvSpPr>
          <p:spPr>
            <a:xfrm flipH="false" flipV="false" rot="0">
              <a:off x="0" y="0"/>
              <a:ext cx="764508" cy="86216"/>
            </a:xfrm>
            <a:custGeom>
              <a:avLst/>
              <a:gdLst/>
              <a:ahLst/>
              <a:cxnLst/>
              <a:rect r="r" b="b" t="t" l="l"/>
              <a:pathLst>
                <a:path h="86216" w="764508">
                  <a:moveTo>
                    <a:pt x="0" y="0"/>
                  </a:moveTo>
                  <a:lnTo>
                    <a:pt x="764508" y="0"/>
                  </a:lnTo>
                  <a:lnTo>
                    <a:pt x="764508" y="86216"/>
                  </a:lnTo>
                  <a:lnTo>
                    <a:pt x="0" y="86216"/>
                  </a:lnTo>
                  <a:close/>
                </a:path>
              </a:pathLst>
            </a:custGeom>
            <a:solidFill>
              <a:srgbClr val="2B2B2A"/>
            </a:solidFill>
          </p:spPr>
        </p:sp>
        <p:sp>
          <p:nvSpPr>
            <p:cNvPr name="TextBox 4" id="4"/>
            <p:cNvSpPr txBox="true"/>
            <p:nvPr/>
          </p:nvSpPr>
          <p:spPr>
            <a:xfrm>
              <a:off x="0" y="-28575"/>
              <a:ext cx="764508" cy="114791"/>
            </a:xfrm>
            <a:prstGeom prst="rect">
              <a:avLst/>
            </a:prstGeom>
          </p:spPr>
          <p:txBody>
            <a:bodyPr anchor="ctr" rtlCol="false" tIns="50800" lIns="50800" bIns="50800" rIns="50800"/>
            <a:lstStyle/>
            <a:p>
              <a:pPr algn="ctr">
                <a:lnSpc>
                  <a:spcPts val="3080"/>
                </a:lnSpc>
              </a:pPr>
            </a:p>
          </p:txBody>
        </p:sp>
      </p:grpSp>
      <p:grpSp>
        <p:nvGrpSpPr>
          <p:cNvPr name="Group 5" id="5"/>
          <p:cNvGrpSpPr/>
          <p:nvPr/>
        </p:nvGrpSpPr>
        <p:grpSpPr>
          <a:xfrm rot="0">
            <a:off x="6366511" y="2785030"/>
            <a:ext cx="5881994" cy="5285485"/>
            <a:chOff x="0" y="0"/>
            <a:chExt cx="7842659" cy="7047313"/>
          </a:xfrm>
        </p:grpSpPr>
        <p:pic>
          <p:nvPicPr>
            <p:cNvPr name="Picture 6" id="6"/>
            <p:cNvPicPr>
              <a:picLocks noChangeAspect="true"/>
            </p:cNvPicPr>
            <p:nvPr/>
          </p:nvPicPr>
          <p:blipFill>
            <a:blip r:embed="rId2"/>
            <a:srcRect l="0" t="744" r="0" b="744"/>
            <a:stretch>
              <a:fillRect/>
            </a:stretch>
          </p:blipFill>
          <p:spPr>
            <a:xfrm flipH="false" flipV="false">
              <a:off x="0" y="0"/>
              <a:ext cx="7842659" cy="7047313"/>
            </a:xfrm>
            <a:prstGeom prst="rect">
              <a:avLst/>
            </a:prstGeom>
          </p:spPr>
        </p:pic>
      </p:grpSp>
      <p:grpSp>
        <p:nvGrpSpPr>
          <p:cNvPr name="Group 7" id="7"/>
          <p:cNvGrpSpPr/>
          <p:nvPr/>
        </p:nvGrpSpPr>
        <p:grpSpPr>
          <a:xfrm rot="0">
            <a:off x="0" y="0"/>
            <a:ext cx="2516741" cy="2901321"/>
            <a:chOff x="0" y="0"/>
            <a:chExt cx="3355654" cy="3868428"/>
          </a:xfrm>
        </p:grpSpPr>
        <p:pic>
          <p:nvPicPr>
            <p:cNvPr name="Picture 8" id="8"/>
            <p:cNvPicPr>
              <a:picLocks noChangeAspect="true"/>
            </p:cNvPicPr>
            <p:nvPr/>
          </p:nvPicPr>
          <p:blipFill>
            <a:blip r:embed="rId3"/>
            <a:srcRect l="6627" t="0" r="6627" b="0"/>
            <a:stretch>
              <a:fillRect/>
            </a:stretch>
          </p:blipFill>
          <p:spPr>
            <a:xfrm flipH="false" flipV="false">
              <a:off x="0" y="0"/>
              <a:ext cx="3355654" cy="3868428"/>
            </a:xfrm>
            <a:prstGeom prst="rect">
              <a:avLst/>
            </a:prstGeom>
          </p:spPr>
        </p:pic>
      </p:grpSp>
      <p:sp>
        <p:nvSpPr>
          <p:cNvPr name="TextBox 9" id="9"/>
          <p:cNvSpPr txBox="true"/>
          <p:nvPr/>
        </p:nvSpPr>
        <p:spPr>
          <a:xfrm rot="0">
            <a:off x="3571538" y="287501"/>
            <a:ext cx="11813720" cy="1905002"/>
          </a:xfrm>
          <a:prstGeom prst="rect">
            <a:avLst/>
          </a:prstGeom>
        </p:spPr>
        <p:txBody>
          <a:bodyPr anchor="t" rtlCol="false" tIns="0" lIns="0" bIns="0" rIns="0">
            <a:spAutoFit/>
          </a:bodyPr>
          <a:lstStyle/>
          <a:p>
            <a:pPr algn="l">
              <a:lnSpc>
                <a:spcPts val="7350"/>
              </a:lnSpc>
            </a:pPr>
            <a:r>
              <a:rPr lang="en-US" sz="7000" spc="-350">
                <a:solidFill>
                  <a:srgbClr val="000000"/>
                </a:solidFill>
                <a:latin typeface="DM Sans Bold"/>
                <a:ea typeface="DM Sans Bold"/>
                <a:cs typeface="DM Sans Bold"/>
                <a:sym typeface="DM Sans Bold"/>
              </a:rPr>
              <a:t>Understanding </a:t>
            </a:r>
          </a:p>
          <a:p>
            <a:pPr algn="l">
              <a:lnSpc>
                <a:spcPts val="7350"/>
              </a:lnSpc>
            </a:pPr>
            <a:r>
              <a:rPr lang="en-US" sz="7000" spc="-350">
                <a:solidFill>
                  <a:srgbClr val="000000"/>
                </a:solidFill>
                <a:latin typeface="DM Sans Bold"/>
                <a:ea typeface="DM Sans Bold"/>
                <a:cs typeface="DM Sans Bold"/>
                <a:sym typeface="DM Sans Bold"/>
              </a:rPr>
              <a:t>Population vs. Sample</a:t>
            </a:r>
          </a:p>
        </p:txBody>
      </p:sp>
      <p:grpSp>
        <p:nvGrpSpPr>
          <p:cNvPr name="Group 10" id="10"/>
          <p:cNvGrpSpPr/>
          <p:nvPr/>
        </p:nvGrpSpPr>
        <p:grpSpPr>
          <a:xfrm rot="0">
            <a:off x="1399623" y="4169926"/>
            <a:ext cx="4343831" cy="627779"/>
            <a:chOff x="0" y="0"/>
            <a:chExt cx="2073563" cy="299675"/>
          </a:xfrm>
        </p:grpSpPr>
        <p:sp>
          <p:nvSpPr>
            <p:cNvPr name="Freeform 11" id="11"/>
            <p:cNvSpPr/>
            <p:nvPr/>
          </p:nvSpPr>
          <p:spPr>
            <a:xfrm flipH="false" flipV="false" rot="0">
              <a:off x="0" y="0"/>
              <a:ext cx="2073563" cy="299675"/>
            </a:xfrm>
            <a:custGeom>
              <a:avLst/>
              <a:gdLst/>
              <a:ahLst/>
              <a:cxnLst/>
              <a:rect r="r" b="b" t="t" l="l"/>
              <a:pathLst>
                <a:path h="299675" w="2073563">
                  <a:moveTo>
                    <a:pt x="0" y="0"/>
                  </a:moveTo>
                  <a:lnTo>
                    <a:pt x="2073563" y="0"/>
                  </a:lnTo>
                  <a:lnTo>
                    <a:pt x="2073563" y="299675"/>
                  </a:lnTo>
                  <a:lnTo>
                    <a:pt x="0" y="299675"/>
                  </a:lnTo>
                  <a:close/>
                </a:path>
              </a:pathLst>
            </a:custGeom>
            <a:solidFill>
              <a:srgbClr val="2B2B2A"/>
            </a:solidFill>
            <a:ln cap="sq">
              <a:noFill/>
              <a:prstDash val="solid"/>
              <a:miter/>
            </a:ln>
          </p:spPr>
        </p:sp>
        <p:sp>
          <p:nvSpPr>
            <p:cNvPr name="TextBox 12" id="12"/>
            <p:cNvSpPr txBox="true"/>
            <p:nvPr/>
          </p:nvSpPr>
          <p:spPr>
            <a:xfrm>
              <a:off x="0" y="-28575"/>
              <a:ext cx="2073563" cy="328250"/>
            </a:xfrm>
            <a:prstGeom prst="rect">
              <a:avLst/>
            </a:prstGeom>
          </p:spPr>
          <p:txBody>
            <a:bodyPr anchor="ctr" rtlCol="false" tIns="50800" lIns="50800" bIns="50800" rIns="50800"/>
            <a:lstStyle/>
            <a:p>
              <a:pPr algn="ctr" marL="0" indent="0" lvl="0">
                <a:lnSpc>
                  <a:spcPts val="3080"/>
                </a:lnSpc>
                <a:spcBef>
                  <a:spcPct val="0"/>
                </a:spcBef>
              </a:pPr>
            </a:p>
          </p:txBody>
        </p:sp>
      </p:grpSp>
      <p:sp>
        <p:nvSpPr>
          <p:cNvPr name="TextBox 13" id="13"/>
          <p:cNvSpPr txBox="true"/>
          <p:nvPr/>
        </p:nvSpPr>
        <p:spPr>
          <a:xfrm rot="0">
            <a:off x="1572778" y="4103251"/>
            <a:ext cx="2283693" cy="580390"/>
          </a:xfrm>
          <a:prstGeom prst="rect">
            <a:avLst/>
          </a:prstGeom>
        </p:spPr>
        <p:txBody>
          <a:bodyPr anchor="t" rtlCol="false" tIns="0" lIns="0" bIns="0" rIns="0">
            <a:spAutoFit/>
          </a:bodyPr>
          <a:lstStyle/>
          <a:p>
            <a:pPr algn="ctr">
              <a:lnSpc>
                <a:spcPts val="4759"/>
              </a:lnSpc>
            </a:pPr>
            <a:r>
              <a:rPr lang="en-US" sz="3399">
                <a:solidFill>
                  <a:srgbClr val="FFFFFF"/>
                </a:solidFill>
                <a:latin typeface="Canva Sans"/>
                <a:ea typeface="Canva Sans"/>
                <a:cs typeface="Canva Sans"/>
                <a:sym typeface="Canva Sans"/>
              </a:rPr>
              <a:t>Population</a:t>
            </a:r>
          </a:p>
        </p:txBody>
      </p:sp>
      <p:sp>
        <p:nvSpPr>
          <p:cNvPr name="TextBox 14" id="14"/>
          <p:cNvSpPr txBox="true"/>
          <p:nvPr/>
        </p:nvSpPr>
        <p:spPr>
          <a:xfrm rot="0">
            <a:off x="824815" y="5364399"/>
            <a:ext cx="5493447" cy="3487166"/>
          </a:xfrm>
          <a:prstGeom prst="rect">
            <a:avLst/>
          </a:prstGeom>
        </p:spPr>
        <p:txBody>
          <a:bodyPr anchor="t" rtlCol="false" tIns="0" lIns="0" bIns="0" rIns="0">
            <a:spAutoFit/>
          </a:bodyPr>
          <a:lstStyle/>
          <a:p>
            <a:pPr algn="l" marL="477141" indent="-238571" lvl="1">
              <a:lnSpc>
                <a:spcPts val="3094"/>
              </a:lnSpc>
              <a:buFont typeface="Arial"/>
              <a:buChar char="•"/>
            </a:pPr>
            <a:r>
              <a:rPr lang="en-US" sz="2210">
                <a:solidFill>
                  <a:srgbClr val="000000"/>
                </a:solidFill>
                <a:latin typeface="Open Sauce"/>
                <a:ea typeface="Open Sauce"/>
                <a:cs typeface="Open Sauce"/>
                <a:sym typeface="Open Sauce"/>
              </a:rPr>
              <a:t>The entire group that you want to draw conclusion about.</a:t>
            </a:r>
          </a:p>
          <a:p>
            <a:pPr algn="l" marL="477141" indent="-238571" lvl="1">
              <a:lnSpc>
                <a:spcPts val="3094"/>
              </a:lnSpc>
              <a:buFont typeface="Arial"/>
              <a:buChar char="•"/>
            </a:pPr>
            <a:r>
              <a:rPr lang="en-US" sz="2210">
                <a:solidFill>
                  <a:srgbClr val="000000"/>
                </a:solidFill>
                <a:latin typeface="Open Sauce"/>
                <a:ea typeface="Open Sauce"/>
                <a:cs typeface="Open Sauce"/>
                <a:sym typeface="Open Sauce"/>
              </a:rPr>
              <a:t>it is a goup of individuals who have the same characteristic. Ex: all teachers would make up the population, all secondary school heads in a school division etc.</a:t>
            </a:r>
          </a:p>
          <a:p>
            <a:pPr algn="l">
              <a:lnSpc>
                <a:spcPts val="3094"/>
              </a:lnSpc>
            </a:pPr>
          </a:p>
          <a:p>
            <a:pPr algn="l">
              <a:lnSpc>
                <a:spcPts val="3094"/>
              </a:lnSpc>
              <a:spcBef>
                <a:spcPct val="0"/>
              </a:spcBef>
            </a:pPr>
          </a:p>
        </p:txBody>
      </p:sp>
      <p:grpSp>
        <p:nvGrpSpPr>
          <p:cNvPr name="Group 15" id="15"/>
          <p:cNvGrpSpPr/>
          <p:nvPr/>
        </p:nvGrpSpPr>
        <p:grpSpPr>
          <a:xfrm rot="0">
            <a:off x="13209971" y="4122824"/>
            <a:ext cx="4343831" cy="607919"/>
            <a:chOff x="0" y="0"/>
            <a:chExt cx="2073563" cy="290195"/>
          </a:xfrm>
        </p:grpSpPr>
        <p:sp>
          <p:nvSpPr>
            <p:cNvPr name="Freeform 16" id="16"/>
            <p:cNvSpPr/>
            <p:nvPr/>
          </p:nvSpPr>
          <p:spPr>
            <a:xfrm flipH="false" flipV="false" rot="0">
              <a:off x="0" y="0"/>
              <a:ext cx="2073563" cy="290195"/>
            </a:xfrm>
            <a:custGeom>
              <a:avLst/>
              <a:gdLst/>
              <a:ahLst/>
              <a:cxnLst/>
              <a:rect r="r" b="b" t="t" l="l"/>
              <a:pathLst>
                <a:path h="290195" w="2073563">
                  <a:moveTo>
                    <a:pt x="0" y="0"/>
                  </a:moveTo>
                  <a:lnTo>
                    <a:pt x="2073563" y="0"/>
                  </a:lnTo>
                  <a:lnTo>
                    <a:pt x="2073563" y="290195"/>
                  </a:lnTo>
                  <a:lnTo>
                    <a:pt x="0" y="290195"/>
                  </a:lnTo>
                  <a:close/>
                </a:path>
              </a:pathLst>
            </a:custGeom>
            <a:solidFill>
              <a:srgbClr val="2B2B2A"/>
            </a:solidFill>
            <a:ln cap="sq">
              <a:noFill/>
              <a:prstDash val="solid"/>
              <a:miter/>
            </a:ln>
          </p:spPr>
        </p:sp>
        <p:sp>
          <p:nvSpPr>
            <p:cNvPr name="TextBox 17" id="17"/>
            <p:cNvSpPr txBox="true"/>
            <p:nvPr/>
          </p:nvSpPr>
          <p:spPr>
            <a:xfrm>
              <a:off x="0" y="-28575"/>
              <a:ext cx="2073563" cy="318770"/>
            </a:xfrm>
            <a:prstGeom prst="rect">
              <a:avLst/>
            </a:prstGeom>
          </p:spPr>
          <p:txBody>
            <a:bodyPr anchor="ctr" rtlCol="false" tIns="50800" lIns="50800" bIns="50800" rIns="50800"/>
            <a:lstStyle/>
            <a:p>
              <a:pPr algn="ctr" marL="0" indent="0" lvl="0">
                <a:lnSpc>
                  <a:spcPts val="3080"/>
                </a:lnSpc>
                <a:spcBef>
                  <a:spcPct val="0"/>
                </a:spcBef>
              </a:pPr>
            </a:p>
          </p:txBody>
        </p:sp>
      </p:grpSp>
      <p:sp>
        <p:nvSpPr>
          <p:cNvPr name="TextBox 18" id="18"/>
          <p:cNvSpPr txBox="true"/>
          <p:nvPr/>
        </p:nvSpPr>
        <p:spPr>
          <a:xfrm rot="0">
            <a:off x="13533457" y="4103251"/>
            <a:ext cx="2283693" cy="580390"/>
          </a:xfrm>
          <a:prstGeom prst="rect">
            <a:avLst/>
          </a:prstGeom>
        </p:spPr>
        <p:txBody>
          <a:bodyPr anchor="t" rtlCol="false" tIns="0" lIns="0" bIns="0" rIns="0">
            <a:spAutoFit/>
          </a:bodyPr>
          <a:lstStyle/>
          <a:p>
            <a:pPr algn="l">
              <a:lnSpc>
                <a:spcPts val="4759"/>
              </a:lnSpc>
            </a:pPr>
            <a:r>
              <a:rPr lang="en-US" sz="3399">
                <a:solidFill>
                  <a:srgbClr val="FFFFFF"/>
                </a:solidFill>
                <a:latin typeface="Canva Sans"/>
                <a:ea typeface="Canva Sans"/>
                <a:cs typeface="Canva Sans"/>
                <a:sym typeface="Canva Sans"/>
              </a:rPr>
              <a:t>Sample</a:t>
            </a:r>
          </a:p>
        </p:txBody>
      </p:sp>
      <p:sp>
        <p:nvSpPr>
          <p:cNvPr name="TextBox 19" id="19"/>
          <p:cNvSpPr txBox="true"/>
          <p:nvPr/>
        </p:nvSpPr>
        <p:spPr>
          <a:xfrm rot="0">
            <a:off x="12638535" y="5364399"/>
            <a:ext cx="5493447" cy="2706116"/>
          </a:xfrm>
          <a:prstGeom prst="rect">
            <a:avLst/>
          </a:prstGeom>
        </p:spPr>
        <p:txBody>
          <a:bodyPr anchor="t" rtlCol="false" tIns="0" lIns="0" bIns="0" rIns="0">
            <a:spAutoFit/>
          </a:bodyPr>
          <a:lstStyle/>
          <a:p>
            <a:pPr algn="l" marL="477141" indent="-238571" lvl="1">
              <a:lnSpc>
                <a:spcPts val="3094"/>
              </a:lnSpc>
              <a:buFont typeface="Arial"/>
              <a:buChar char="•"/>
            </a:pPr>
            <a:r>
              <a:rPr lang="en-US" sz="2210">
                <a:solidFill>
                  <a:srgbClr val="000000"/>
                </a:solidFill>
                <a:latin typeface="Open Sauce"/>
                <a:ea typeface="Open Sauce"/>
                <a:cs typeface="Open Sauce"/>
                <a:sym typeface="Open Sauce"/>
              </a:rPr>
              <a:t> the specific group of individuals that you will collect data from.</a:t>
            </a:r>
          </a:p>
          <a:p>
            <a:pPr algn="l">
              <a:lnSpc>
                <a:spcPts val="3094"/>
              </a:lnSpc>
            </a:pPr>
          </a:p>
          <a:p>
            <a:pPr algn="l">
              <a:lnSpc>
                <a:spcPts val="3094"/>
              </a:lnSpc>
            </a:pPr>
          </a:p>
          <a:p>
            <a:pPr algn="l">
              <a:lnSpc>
                <a:spcPts val="3094"/>
              </a:lnSpc>
            </a:pPr>
          </a:p>
          <a:p>
            <a:pPr algn="l">
              <a:lnSpc>
                <a:spcPts val="3094"/>
              </a:lnSpc>
            </a:pPr>
          </a:p>
          <a:p>
            <a:pPr algn="l">
              <a:lnSpc>
                <a:spcPts val="3094"/>
              </a:lnSpc>
              <a:spcBef>
                <a:spcPct val="0"/>
              </a:spcBef>
            </a:pPr>
          </a:p>
        </p:txBody>
      </p:sp>
      <p:sp>
        <p:nvSpPr>
          <p:cNvPr name="TextBox 20" id="20"/>
          <p:cNvSpPr txBox="true"/>
          <p:nvPr/>
        </p:nvSpPr>
        <p:spPr>
          <a:xfrm rot="0">
            <a:off x="824815" y="8500501"/>
            <a:ext cx="16965386" cy="1571625"/>
          </a:xfrm>
          <a:prstGeom prst="rect">
            <a:avLst/>
          </a:prstGeom>
        </p:spPr>
        <p:txBody>
          <a:bodyPr anchor="t" rtlCol="false" tIns="0" lIns="0" bIns="0" rIns="0">
            <a:spAutoFit/>
          </a:bodyPr>
          <a:lstStyle/>
          <a:p>
            <a:pPr algn="l">
              <a:lnSpc>
                <a:spcPts val="3220"/>
              </a:lnSpc>
              <a:spcBef>
                <a:spcPct val="0"/>
              </a:spcBef>
            </a:pPr>
            <a:r>
              <a:rPr lang="en-US" sz="2300">
                <a:solidFill>
                  <a:srgbClr val="000000"/>
                </a:solidFill>
                <a:latin typeface="Open Sauce Bold"/>
                <a:ea typeface="Open Sauce Bold"/>
                <a:cs typeface="Open Sauce Bold"/>
                <a:sym typeface="Open Sauce Bold"/>
              </a:rPr>
              <a:t>Representative  </a:t>
            </a:r>
            <a:r>
              <a:rPr lang="en-US" sz="2300">
                <a:solidFill>
                  <a:srgbClr val="000000"/>
                </a:solidFill>
                <a:latin typeface="Open Sauce"/>
                <a:ea typeface="Open Sauce"/>
                <a:cs typeface="Open Sauce"/>
                <a:sym typeface="Open Sauce"/>
              </a:rPr>
              <a:t>refers to the selection of individuals from sample of population such that the individuals selected are typical of the population under the study, enabling you to draw conclusions from the sample about the population as a whole.</a:t>
            </a:r>
          </a:p>
          <a:p>
            <a:pPr algn="l">
              <a:lnSpc>
                <a:spcPts val="3080"/>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3872460" y="456560"/>
            <a:ext cx="16445878" cy="932647"/>
          </a:xfrm>
          <a:prstGeom prst="rect">
            <a:avLst/>
          </a:prstGeom>
        </p:spPr>
        <p:txBody>
          <a:bodyPr anchor="t" rtlCol="false" tIns="0" lIns="0" bIns="0" rIns="0">
            <a:spAutoFit/>
          </a:bodyPr>
          <a:lstStyle/>
          <a:p>
            <a:pPr algn="l" marL="0" indent="0" lvl="0">
              <a:lnSpc>
                <a:spcPts val="6932"/>
              </a:lnSpc>
              <a:spcBef>
                <a:spcPct val="0"/>
              </a:spcBef>
            </a:pPr>
            <a:r>
              <a:rPr lang="en-US" sz="7146">
                <a:solidFill>
                  <a:srgbClr val="000000"/>
                </a:solidFill>
                <a:latin typeface="HK Grotesk Medium"/>
                <a:ea typeface="HK Grotesk Medium"/>
                <a:cs typeface="HK Grotesk Medium"/>
                <a:sym typeface="HK Grotesk Medium"/>
              </a:rPr>
              <a:t>Sample Size</a:t>
            </a:r>
          </a:p>
        </p:txBody>
      </p:sp>
      <p:grpSp>
        <p:nvGrpSpPr>
          <p:cNvPr name="Group 3" id="3"/>
          <p:cNvGrpSpPr/>
          <p:nvPr/>
        </p:nvGrpSpPr>
        <p:grpSpPr>
          <a:xfrm rot="0">
            <a:off x="15385258" y="1566182"/>
            <a:ext cx="2902742" cy="327353"/>
            <a:chOff x="0" y="0"/>
            <a:chExt cx="764508" cy="86216"/>
          </a:xfrm>
        </p:grpSpPr>
        <p:sp>
          <p:nvSpPr>
            <p:cNvPr name="Freeform 4" id="4"/>
            <p:cNvSpPr/>
            <p:nvPr/>
          </p:nvSpPr>
          <p:spPr>
            <a:xfrm flipH="false" flipV="false" rot="0">
              <a:off x="0" y="0"/>
              <a:ext cx="764508" cy="86216"/>
            </a:xfrm>
            <a:custGeom>
              <a:avLst/>
              <a:gdLst/>
              <a:ahLst/>
              <a:cxnLst/>
              <a:rect r="r" b="b" t="t" l="l"/>
              <a:pathLst>
                <a:path h="86216" w="764508">
                  <a:moveTo>
                    <a:pt x="0" y="0"/>
                  </a:moveTo>
                  <a:lnTo>
                    <a:pt x="764508" y="0"/>
                  </a:lnTo>
                  <a:lnTo>
                    <a:pt x="764508" y="86216"/>
                  </a:lnTo>
                  <a:lnTo>
                    <a:pt x="0" y="86216"/>
                  </a:lnTo>
                  <a:close/>
                </a:path>
              </a:pathLst>
            </a:custGeom>
            <a:solidFill>
              <a:srgbClr val="2B2B2A"/>
            </a:solidFill>
          </p:spPr>
        </p:sp>
        <p:sp>
          <p:nvSpPr>
            <p:cNvPr name="TextBox 5" id="5"/>
            <p:cNvSpPr txBox="true"/>
            <p:nvPr/>
          </p:nvSpPr>
          <p:spPr>
            <a:xfrm>
              <a:off x="0" y="-28575"/>
              <a:ext cx="764508" cy="114791"/>
            </a:xfrm>
            <a:prstGeom prst="rect">
              <a:avLst/>
            </a:prstGeom>
          </p:spPr>
          <p:txBody>
            <a:bodyPr anchor="ctr" rtlCol="false" tIns="50800" lIns="50800" bIns="50800" rIns="50800"/>
            <a:lstStyle/>
            <a:p>
              <a:pPr algn="ctr">
                <a:lnSpc>
                  <a:spcPts val="3080"/>
                </a:lnSpc>
              </a:pPr>
            </a:p>
          </p:txBody>
        </p:sp>
      </p:grpSp>
      <p:grpSp>
        <p:nvGrpSpPr>
          <p:cNvPr name="Group 6" id="6"/>
          <p:cNvGrpSpPr/>
          <p:nvPr/>
        </p:nvGrpSpPr>
        <p:grpSpPr>
          <a:xfrm rot="0">
            <a:off x="0" y="-61453"/>
            <a:ext cx="2516741" cy="2901321"/>
            <a:chOff x="0" y="0"/>
            <a:chExt cx="3355654" cy="3868428"/>
          </a:xfrm>
        </p:grpSpPr>
        <p:pic>
          <p:nvPicPr>
            <p:cNvPr name="Picture 7" id="7"/>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sp>
        <p:nvSpPr>
          <p:cNvPr name="TextBox 8" id="8"/>
          <p:cNvSpPr txBox="true"/>
          <p:nvPr/>
        </p:nvSpPr>
        <p:spPr>
          <a:xfrm rot="0">
            <a:off x="284705" y="3089524"/>
            <a:ext cx="17718591" cy="4264886"/>
          </a:xfrm>
          <a:prstGeom prst="rect">
            <a:avLst/>
          </a:prstGeom>
        </p:spPr>
        <p:txBody>
          <a:bodyPr anchor="t" rtlCol="false" tIns="0" lIns="0" bIns="0" rIns="0">
            <a:spAutoFit/>
          </a:bodyPr>
          <a:lstStyle/>
          <a:p>
            <a:pPr algn="l">
              <a:lnSpc>
                <a:spcPts val="3802"/>
              </a:lnSpc>
            </a:pPr>
            <a:r>
              <a:rPr lang="en-US" sz="2716">
                <a:solidFill>
                  <a:srgbClr val="000000"/>
                </a:solidFill>
                <a:latin typeface="Open Sauce"/>
                <a:ea typeface="Open Sauce"/>
                <a:cs typeface="Open Sauce"/>
                <a:sym typeface="Open Sauce"/>
              </a:rPr>
              <a:t>The number of individuals you should include in your sample depends on various factors, including the size and </a:t>
            </a:r>
            <a:r>
              <a:rPr lang="en-US" sz="2716" u="sng">
                <a:solidFill>
                  <a:srgbClr val="000000"/>
                </a:solidFill>
                <a:latin typeface="Open Sauce"/>
                <a:ea typeface="Open Sauce"/>
                <a:cs typeface="Open Sauce"/>
                <a:sym typeface="Open Sauce"/>
                <a:hlinkClick r:id="rId3" tooltip="https://www.scribbr.com/statistics/variability/"/>
              </a:rPr>
              <a:t>variability</a:t>
            </a:r>
            <a:r>
              <a:rPr lang="en-US" sz="2716">
                <a:solidFill>
                  <a:srgbClr val="000000"/>
                </a:solidFill>
                <a:latin typeface="Open Sauce"/>
                <a:ea typeface="Open Sauce"/>
                <a:cs typeface="Open Sauce"/>
                <a:sym typeface="Open Sauce"/>
              </a:rPr>
              <a:t> of the population and your research design. There are different</a:t>
            </a:r>
            <a:r>
              <a:rPr lang="en-US" sz="2716" u="sng">
                <a:solidFill>
                  <a:srgbClr val="000000"/>
                </a:solidFill>
                <a:latin typeface="Open Sauce"/>
                <a:ea typeface="Open Sauce"/>
                <a:cs typeface="Open Sauce"/>
                <a:sym typeface="Open Sauce"/>
                <a:hlinkClick r:id="rId4" tooltip="https://www.ai-therapy.com/psychology-statistics/sample-size-calculator"/>
              </a:rPr>
              <a:t> sample size calculators</a:t>
            </a:r>
            <a:r>
              <a:rPr lang="en-US" sz="2716">
                <a:solidFill>
                  <a:srgbClr val="000000"/>
                </a:solidFill>
                <a:latin typeface="Open Sauce"/>
                <a:ea typeface="Open Sauce"/>
                <a:cs typeface="Open Sauce"/>
                <a:sym typeface="Open Sauce"/>
              </a:rPr>
              <a:t> and formulas depending on what you want to achieve with </a:t>
            </a:r>
            <a:r>
              <a:rPr lang="en-US" sz="2716" u="sng">
                <a:solidFill>
                  <a:srgbClr val="000000"/>
                </a:solidFill>
                <a:latin typeface="Open Sauce"/>
                <a:ea typeface="Open Sauce"/>
                <a:cs typeface="Open Sauce"/>
                <a:sym typeface="Open Sauce"/>
                <a:hlinkClick r:id="rId5" tooltip="https://www.scribbr.com/category/statistics/"/>
              </a:rPr>
              <a:t>statistical analysis</a:t>
            </a:r>
            <a:r>
              <a:rPr lang="en-US" sz="2716">
                <a:solidFill>
                  <a:srgbClr val="000000"/>
                </a:solidFill>
                <a:latin typeface="Open Sauce"/>
                <a:ea typeface="Open Sauce"/>
                <a:cs typeface="Open Sauce"/>
                <a:sym typeface="Open Sauce"/>
              </a:rPr>
              <a:t>.</a:t>
            </a:r>
          </a:p>
          <a:p>
            <a:pPr algn="l">
              <a:lnSpc>
                <a:spcPts val="3802"/>
              </a:lnSpc>
            </a:pPr>
          </a:p>
          <a:p>
            <a:pPr algn="l">
              <a:lnSpc>
                <a:spcPts val="3802"/>
              </a:lnSpc>
            </a:pPr>
            <a:r>
              <a:rPr lang="en-US" sz="2716">
                <a:solidFill>
                  <a:srgbClr val="000000"/>
                </a:solidFill>
                <a:latin typeface="Open Sauce Bold"/>
                <a:ea typeface="Open Sauce Bold"/>
                <a:cs typeface="Open Sauce Bold"/>
                <a:sym typeface="Open Sauce Bold"/>
              </a:rPr>
              <a:t>A general rule of thumb: </a:t>
            </a:r>
            <a:r>
              <a:rPr lang="en-US" sz="2716">
                <a:solidFill>
                  <a:srgbClr val="000000"/>
                </a:solidFill>
                <a:latin typeface="Open Sauce"/>
                <a:ea typeface="Open Sauce"/>
                <a:cs typeface="Open Sauce"/>
                <a:sym typeface="Open Sauce"/>
              </a:rPr>
              <a:t>Select as large a sample as possible from the population. The larger the sample, the less the potential errir is that the sample will ne different from the population. </a:t>
            </a:r>
          </a:p>
          <a:p>
            <a:pPr algn="l">
              <a:lnSpc>
                <a:spcPts val="3802"/>
              </a:lnSpc>
            </a:pPr>
          </a:p>
          <a:p>
            <a:pPr algn="l">
              <a:lnSpc>
                <a:spcPts val="3802"/>
              </a:lnSpc>
            </a:pPr>
          </a:p>
          <a:p>
            <a:pPr algn="l">
              <a:lnSpc>
                <a:spcPts val="3802"/>
              </a:lnSpc>
              <a:spcBef>
                <a:spcPct val="0"/>
              </a:spcBef>
            </a:pPr>
          </a:p>
        </p:txBody>
      </p:sp>
      <p:sp>
        <p:nvSpPr>
          <p:cNvPr name="AutoShape 9" id="9"/>
          <p:cNvSpPr/>
          <p:nvPr/>
        </p:nvSpPr>
        <p:spPr>
          <a:xfrm flipH="true">
            <a:off x="9288700" y="7746383"/>
            <a:ext cx="1700384" cy="24811"/>
          </a:xfrm>
          <a:prstGeom prst="line">
            <a:avLst/>
          </a:prstGeom>
          <a:ln cap="flat" w="38100">
            <a:solidFill>
              <a:srgbClr val="000000"/>
            </a:solidFill>
            <a:prstDash val="solid"/>
            <a:headEnd type="none" len="sm" w="sm"/>
            <a:tailEnd type="arrow" len="sm" w="med"/>
          </a:ln>
        </p:spPr>
      </p:sp>
      <p:grpSp>
        <p:nvGrpSpPr>
          <p:cNvPr name="Group 10" id="10"/>
          <p:cNvGrpSpPr/>
          <p:nvPr/>
        </p:nvGrpSpPr>
        <p:grpSpPr>
          <a:xfrm rot="0">
            <a:off x="11720937" y="6222383"/>
            <a:ext cx="3086100" cy="3086100"/>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93776"/>
            </a:solidFill>
          </p:spPr>
        </p:sp>
        <p:sp>
          <p:nvSpPr>
            <p:cNvPr name="TextBox 12" id="12"/>
            <p:cNvSpPr txBox="true"/>
            <p:nvPr/>
          </p:nvSpPr>
          <p:spPr>
            <a:xfrm>
              <a:off x="76200" y="47625"/>
              <a:ext cx="660400" cy="688975"/>
            </a:xfrm>
            <a:prstGeom prst="rect">
              <a:avLst/>
            </a:prstGeom>
          </p:spPr>
          <p:txBody>
            <a:bodyPr anchor="ctr" rtlCol="false" tIns="50800" lIns="50800" bIns="50800" rIns="50800"/>
            <a:lstStyle/>
            <a:p>
              <a:pPr algn="ctr">
                <a:lnSpc>
                  <a:spcPts val="3080"/>
                </a:lnSpc>
              </a:pPr>
              <a:r>
                <a:rPr lang="en-US" sz="2200">
                  <a:solidFill>
                    <a:srgbClr val="FFFFFF"/>
                  </a:solidFill>
                  <a:latin typeface="Open Sauce"/>
                  <a:ea typeface="Open Sauce"/>
                  <a:cs typeface="Open Sauce"/>
                  <a:sym typeface="Open Sauce"/>
                </a:rPr>
                <a:t>Sampling Error</a:t>
              </a:r>
            </a:p>
          </p:txBody>
        </p:sp>
      </p:grpSp>
      <p:sp>
        <p:nvSpPr>
          <p:cNvPr name="TextBox 13" id="13"/>
          <p:cNvSpPr txBox="true"/>
          <p:nvPr/>
        </p:nvSpPr>
        <p:spPr>
          <a:xfrm rot="0">
            <a:off x="1258426" y="6997129"/>
            <a:ext cx="8030274" cy="1481455"/>
          </a:xfrm>
          <a:prstGeom prst="rect">
            <a:avLst/>
          </a:prstGeom>
        </p:spPr>
        <p:txBody>
          <a:bodyPr anchor="t" rtlCol="false" tIns="0" lIns="0" bIns="0" rIns="0">
            <a:spAutoFit/>
          </a:bodyPr>
          <a:lstStyle/>
          <a:p>
            <a:pPr algn="l">
              <a:lnSpc>
                <a:spcPts val="3919"/>
              </a:lnSpc>
              <a:spcBef>
                <a:spcPct val="0"/>
              </a:spcBef>
            </a:pPr>
            <a:r>
              <a:rPr lang="en-US" sz="2799">
                <a:solidFill>
                  <a:srgbClr val="000000"/>
                </a:solidFill>
                <a:latin typeface="Open Sauce"/>
                <a:ea typeface="Open Sauce"/>
                <a:cs typeface="Open Sauce"/>
                <a:sym typeface="Open Sauce"/>
              </a:rPr>
              <a:t>The larger the sample, the less potential error difference between the sample estimate and the true population score, usually of 5%.</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896032" y="266339"/>
            <a:ext cx="16445878" cy="1658072"/>
          </a:xfrm>
          <a:prstGeom prst="rect">
            <a:avLst/>
          </a:prstGeom>
        </p:spPr>
        <p:txBody>
          <a:bodyPr anchor="t" rtlCol="false" tIns="0" lIns="0" bIns="0" rIns="0">
            <a:spAutoFit/>
          </a:bodyPr>
          <a:lstStyle/>
          <a:p>
            <a:pPr algn="l">
              <a:lnSpc>
                <a:spcPts val="6350"/>
              </a:lnSpc>
            </a:pPr>
            <a:r>
              <a:rPr lang="en-US" sz="6546">
                <a:solidFill>
                  <a:srgbClr val="000000"/>
                </a:solidFill>
                <a:latin typeface="HK Grotesk Medium"/>
                <a:ea typeface="HK Grotesk Medium"/>
                <a:cs typeface="HK Grotesk Medium"/>
                <a:sym typeface="HK Grotesk Medium"/>
              </a:rPr>
              <a:t>Confidence Level, Margin of Errors </a:t>
            </a:r>
          </a:p>
          <a:p>
            <a:pPr algn="l" marL="0" indent="0" lvl="0">
              <a:lnSpc>
                <a:spcPts val="6350"/>
              </a:lnSpc>
              <a:spcBef>
                <a:spcPct val="0"/>
              </a:spcBef>
            </a:pPr>
            <a:r>
              <a:rPr lang="en-US" sz="6546">
                <a:solidFill>
                  <a:srgbClr val="000000"/>
                </a:solidFill>
                <a:latin typeface="HK Grotesk Medium"/>
                <a:ea typeface="HK Grotesk Medium"/>
                <a:cs typeface="HK Grotesk Medium"/>
                <a:sym typeface="HK Grotesk Medium"/>
              </a:rPr>
              <a:t>Sample Size Formulas</a:t>
            </a:r>
          </a:p>
        </p:txBody>
      </p:sp>
      <p:grpSp>
        <p:nvGrpSpPr>
          <p:cNvPr name="Group 3" id="3"/>
          <p:cNvGrpSpPr/>
          <p:nvPr/>
        </p:nvGrpSpPr>
        <p:grpSpPr>
          <a:xfrm rot="0">
            <a:off x="15385258" y="1566182"/>
            <a:ext cx="2902742" cy="327353"/>
            <a:chOff x="0" y="0"/>
            <a:chExt cx="764508" cy="86216"/>
          </a:xfrm>
        </p:grpSpPr>
        <p:sp>
          <p:nvSpPr>
            <p:cNvPr name="Freeform 4" id="4"/>
            <p:cNvSpPr/>
            <p:nvPr/>
          </p:nvSpPr>
          <p:spPr>
            <a:xfrm flipH="false" flipV="false" rot="0">
              <a:off x="0" y="0"/>
              <a:ext cx="764508" cy="86216"/>
            </a:xfrm>
            <a:custGeom>
              <a:avLst/>
              <a:gdLst/>
              <a:ahLst/>
              <a:cxnLst/>
              <a:rect r="r" b="b" t="t" l="l"/>
              <a:pathLst>
                <a:path h="86216" w="764508">
                  <a:moveTo>
                    <a:pt x="0" y="0"/>
                  </a:moveTo>
                  <a:lnTo>
                    <a:pt x="764508" y="0"/>
                  </a:lnTo>
                  <a:lnTo>
                    <a:pt x="764508" y="86216"/>
                  </a:lnTo>
                  <a:lnTo>
                    <a:pt x="0" y="86216"/>
                  </a:lnTo>
                  <a:close/>
                </a:path>
              </a:pathLst>
            </a:custGeom>
            <a:solidFill>
              <a:srgbClr val="2B2B2A"/>
            </a:solidFill>
          </p:spPr>
        </p:sp>
        <p:sp>
          <p:nvSpPr>
            <p:cNvPr name="TextBox 5" id="5"/>
            <p:cNvSpPr txBox="true"/>
            <p:nvPr/>
          </p:nvSpPr>
          <p:spPr>
            <a:xfrm>
              <a:off x="0" y="-28575"/>
              <a:ext cx="764508" cy="114791"/>
            </a:xfrm>
            <a:prstGeom prst="rect">
              <a:avLst/>
            </a:prstGeom>
          </p:spPr>
          <p:txBody>
            <a:bodyPr anchor="ctr" rtlCol="false" tIns="50800" lIns="50800" bIns="50800" rIns="50800"/>
            <a:lstStyle/>
            <a:p>
              <a:pPr algn="ctr">
                <a:lnSpc>
                  <a:spcPts val="3080"/>
                </a:lnSpc>
              </a:pPr>
            </a:p>
          </p:txBody>
        </p:sp>
      </p:grpSp>
      <p:grpSp>
        <p:nvGrpSpPr>
          <p:cNvPr name="Group 6" id="6"/>
          <p:cNvGrpSpPr/>
          <p:nvPr/>
        </p:nvGrpSpPr>
        <p:grpSpPr>
          <a:xfrm rot="0">
            <a:off x="0" y="-61453"/>
            <a:ext cx="2516741" cy="2901321"/>
            <a:chOff x="0" y="0"/>
            <a:chExt cx="3355654" cy="3868428"/>
          </a:xfrm>
        </p:grpSpPr>
        <p:pic>
          <p:nvPicPr>
            <p:cNvPr name="Picture 7" id="7"/>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sp>
        <p:nvSpPr>
          <p:cNvPr name="TextBox 8" id="8"/>
          <p:cNvSpPr txBox="true"/>
          <p:nvPr/>
        </p:nvSpPr>
        <p:spPr>
          <a:xfrm rot="0">
            <a:off x="6608735" y="4604190"/>
            <a:ext cx="7966562" cy="931545"/>
          </a:xfrm>
          <a:prstGeom prst="rect">
            <a:avLst/>
          </a:prstGeom>
        </p:spPr>
        <p:txBody>
          <a:bodyPr anchor="t" rtlCol="false" tIns="0" lIns="0" bIns="0" rIns="0">
            <a:spAutoFit/>
          </a:bodyPr>
          <a:lstStyle/>
          <a:p>
            <a:pPr algn="l" marL="582928" indent="-291464" lvl="1">
              <a:lnSpc>
                <a:spcPts val="3779"/>
              </a:lnSpc>
              <a:buFont typeface="Arial"/>
              <a:buChar char="•"/>
            </a:pPr>
            <a:r>
              <a:rPr lang="en-US" sz="2699">
                <a:solidFill>
                  <a:srgbClr val="000000"/>
                </a:solidFill>
                <a:latin typeface="Open Sauce"/>
                <a:ea typeface="Open Sauce"/>
                <a:cs typeface="Open Sauce"/>
                <a:sym typeface="Open Sauce"/>
              </a:rPr>
              <a:t>I</a:t>
            </a:r>
            <a:r>
              <a:rPr lang="en-US" sz="2699">
                <a:solidFill>
                  <a:srgbClr val="000000"/>
                </a:solidFill>
                <a:latin typeface="Open Sauce"/>
                <a:ea typeface="Open Sauce"/>
                <a:cs typeface="Open Sauce"/>
                <a:sym typeface="Open Sauce"/>
              </a:rPr>
              <a:t>ndicate the reliability of statistics that have been calculated by research</a:t>
            </a:r>
          </a:p>
        </p:txBody>
      </p:sp>
      <p:sp>
        <p:nvSpPr>
          <p:cNvPr name="TextBox 9" id="9"/>
          <p:cNvSpPr txBox="true"/>
          <p:nvPr/>
        </p:nvSpPr>
        <p:spPr>
          <a:xfrm rot="0">
            <a:off x="6608735" y="5920197"/>
            <a:ext cx="7647639" cy="1398044"/>
          </a:xfrm>
          <a:prstGeom prst="rect">
            <a:avLst/>
          </a:prstGeom>
        </p:spPr>
        <p:txBody>
          <a:bodyPr anchor="t" rtlCol="false" tIns="0" lIns="0" bIns="0" rIns="0">
            <a:spAutoFit/>
          </a:bodyPr>
          <a:lstStyle/>
          <a:p>
            <a:pPr algn="l" marL="584849" indent="-292424" lvl="1">
              <a:lnSpc>
                <a:spcPts val="3792"/>
              </a:lnSpc>
              <a:buFont typeface="Arial"/>
              <a:buChar char="•"/>
            </a:pPr>
            <a:r>
              <a:rPr lang="en-US" sz="2708">
                <a:solidFill>
                  <a:srgbClr val="000000"/>
                </a:solidFill>
                <a:latin typeface="Open Sauce"/>
                <a:ea typeface="Open Sauce"/>
                <a:cs typeface="Open Sauce"/>
                <a:sym typeface="Open Sauce"/>
              </a:rPr>
              <a:t>Most research studies have confidence intervals of 90% confident, 95% confident, or 99% confident. </a:t>
            </a:r>
          </a:p>
        </p:txBody>
      </p:sp>
      <p:sp>
        <p:nvSpPr>
          <p:cNvPr name="TextBox 10" id="10"/>
          <p:cNvSpPr txBox="true"/>
          <p:nvPr/>
        </p:nvSpPr>
        <p:spPr>
          <a:xfrm rot="0">
            <a:off x="2896032" y="2067073"/>
            <a:ext cx="15391968" cy="931545"/>
          </a:xfrm>
          <a:prstGeom prst="rect">
            <a:avLst/>
          </a:prstGeom>
        </p:spPr>
        <p:txBody>
          <a:bodyPr anchor="t" rtlCol="false" tIns="0" lIns="0" bIns="0" rIns="0">
            <a:spAutoFit/>
          </a:bodyPr>
          <a:lstStyle/>
          <a:p>
            <a:pPr algn="l">
              <a:lnSpc>
                <a:spcPts val="3779"/>
              </a:lnSpc>
              <a:spcBef>
                <a:spcPct val="0"/>
              </a:spcBef>
            </a:pPr>
            <a:r>
              <a:rPr lang="en-US" sz="2699">
                <a:solidFill>
                  <a:srgbClr val="000000"/>
                </a:solidFill>
                <a:latin typeface="Open Sauce"/>
                <a:ea typeface="Open Sauce"/>
                <a:cs typeface="Open Sauce"/>
                <a:sym typeface="Open Sauce"/>
              </a:rPr>
              <a:t>provide the means for calculating the size of your sample based on several factors, such as confidence in the statistical test and sampling error.</a:t>
            </a:r>
          </a:p>
        </p:txBody>
      </p:sp>
      <p:grpSp>
        <p:nvGrpSpPr>
          <p:cNvPr name="Group 11" id="11"/>
          <p:cNvGrpSpPr/>
          <p:nvPr/>
        </p:nvGrpSpPr>
        <p:grpSpPr>
          <a:xfrm rot="0">
            <a:off x="525361" y="3458902"/>
            <a:ext cx="4998790" cy="499879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93776"/>
            </a:solidFill>
          </p:spPr>
        </p:sp>
        <p:sp>
          <p:nvSpPr>
            <p:cNvPr name="TextBox 13" id="13"/>
            <p:cNvSpPr txBox="true"/>
            <p:nvPr/>
          </p:nvSpPr>
          <p:spPr>
            <a:xfrm>
              <a:off x="76200" y="47625"/>
              <a:ext cx="660400" cy="688975"/>
            </a:xfrm>
            <a:prstGeom prst="rect">
              <a:avLst/>
            </a:prstGeom>
          </p:spPr>
          <p:txBody>
            <a:bodyPr anchor="ctr" rtlCol="false" tIns="50800" lIns="50800" bIns="50800" rIns="50800"/>
            <a:lstStyle/>
            <a:p>
              <a:pPr algn="ctr">
                <a:lnSpc>
                  <a:spcPts val="3080"/>
                </a:lnSpc>
              </a:pPr>
              <a:r>
                <a:rPr lang="en-US" sz="2200">
                  <a:solidFill>
                    <a:srgbClr val="FFFFFF"/>
                  </a:solidFill>
                  <a:latin typeface="Open Sauce"/>
                  <a:ea typeface="Open Sauce"/>
                  <a:cs typeface="Open Sauce"/>
                  <a:sym typeface="Open Sauce"/>
                </a:rPr>
                <a:t>Confidence Level - Margins of Error</a:t>
              </a:r>
            </a:p>
          </p:txBody>
        </p:sp>
      </p:grpSp>
      <p:sp>
        <p:nvSpPr>
          <p:cNvPr name="TextBox 14" id="14"/>
          <p:cNvSpPr txBox="true"/>
          <p:nvPr/>
        </p:nvSpPr>
        <p:spPr>
          <a:xfrm rot="0">
            <a:off x="6608735" y="3170068"/>
            <a:ext cx="11257630" cy="931545"/>
          </a:xfrm>
          <a:prstGeom prst="rect">
            <a:avLst/>
          </a:prstGeom>
        </p:spPr>
        <p:txBody>
          <a:bodyPr anchor="t" rtlCol="false" tIns="0" lIns="0" bIns="0" rIns="0">
            <a:spAutoFit/>
          </a:bodyPr>
          <a:lstStyle/>
          <a:p>
            <a:pPr algn="l" marL="582928" indent="-291464" lvl="1">
              <a:lnSpc>
                <a:spcPts val="3779"/>
              </a:lnSpc>
              <a:buFont typeface="Arial"/>
              <a:buChar char="•"/>
            </a:pPr>
            <a:r>
              <a:rPr lang="en-US" sz="2699">
                <a:solidFill>
                  <a:srgbClr val="000000"/>
                </a:solidFill>
                <a:latin typeface="Open Sauce"/>
                <a:ea typeface="Open Sauce"/>
                <a:cs typeface="Open Sauce"/>
                <a:sym typeface="Open Sauce"/>
              </a:rPr>
              <a:t>The first thing to understand in calculating  the sample size is the </a:t>
            </a:r>
            <a:r>
              <a:rPr lang="en-US" sz="2699">
                <a:solidFill>
                  <a:srgbClr val="FF3131"/>
                </a:solidFill>
                <a:latin typeface="Open Sauce"/>
                <a:ea typeface="Open Sauce"/>
                <a:cs typeface="Open Sauce"/>
                <a:sym typeface="Open Sauce"/>
              </a:rPr>
              <a:t>difference</a:t>
            </a:r>
            <a:r>
              <a:rPr lang="en-US" sz="2699">
                <a:solidFill>
                  <a:srgbClr val="000000"/>
                </a:solidFill>
                <a:latin typeface="Open Sauce"/>
                <a:ea typeface="Open Sauce"/>
                <a:cs typeface="Open Sauce"/>
                <a:sym typeface="Open Sauce"/>
              </a:rPr>
              <a:t> between confidence levels and margins of error.</a:t>
            </a:r>
          </a:p>
        </p:txBody>
      </p:sp>
      <p:sp>
        <p:nvSpPr>
          <p:cNvPr name="TextBox 15" id="15"/>
          <p:cNvSpPr txBox="true"/>
          <p:nvPr/>
        </p:nvSpPr>
        <p:spPr>
          <a:xfrm rot="0">
            <a:off x="7135691" y="7850505"/>
            <a:ext cx="7966562" cy="1407795"/>
          </a:xfrm>
          <a:prstGeom prst="rect">
            <a:avLst/>
          </a:prstGeom>
        </p:spPr>
        <p:txBody>
          <a:bodyPr anchor="t" rtlCol="false" tIns="0" lIns="0" bIns="0" rIns="0">
            <a:spAutoFit/>
          </a:bodyPr>
          <a:lstStyle/>
          <a:p>
            <a:pPr algn="l">
              <a:lnSpc>
                <a:spcPts val="3779"/>
              </a:lnSpc>
            </a:pPr>
            <a:r>
              <a:rPr lang="en-US" sz="2699">
                <a:solidFill>
                  <a:srgbClr val="000000"/>
                </a:solidFill>
                <a:latin typeface="Open Sauce Bold"/>
                <a:ea typeface="Open Sauce Bold"/>
                <a:cs typeface="Open Sauce Bold"/>
                <a:sym typeface="Open Sauce Bold"/>
              </a:rPr>
              <a:t>Standard Survey:</a:t>
            </a:r>
          </a:p>
          <a:p>
            <a:pPr algn="l">
              <a:lnSpc>
                <a:spcPts val="3779"/>
              </a:lnSpc>
            </a:pPr>
            <a:r>
              <a:rPr lang="en-US" sz="2699">
                <a:solidFill>
                  <a:srgbClr val="000000"/>
                </a:solidFill>
                <a:latin typeface="Open Sauce"/>
                <a:ea typeface="Open Sauce"/>
                <a:cs typeface="Open Sauce"/>
                <a:sym typeface="Open Sauce"/>
              </a:rPr>
              <a:t>Confidence level of 95%</a:t>
            </a:r>
          </a:p>
          <a:p>
            <a:pPr algn="l">
              <a:lnSpc>
                <a:spcPts val="3779"/>
              </a:lnSpc>
              <a:spcBef>
                <a:spcPct val="0"/>
              </a:spcBef>
            </a:pPr>
            <a:r>
              <a:rPr lang="en-US" sz="2699">
                <a:solidFill>
                  <a:srgbClr val="000000"/>
                </a:solidFill>
                <a:latin typeface="Open Sauce"/>
                <a:ea typeface="Open Sauce"/>
                <a:cs typeface="Open Sauce"/>
                <a:sym typeface="Open Sauce"/>
              </a:rPr>
              <a:t>Margin of Error 5%</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896032" y="266339"/>
            <a:ext cx="16445878" cy="1658072"/>
          </a:xfrm>
          <a:prstGeom prst="rect">
            <a:avLst/>
          </a:prstGeom>
        </p:spPr>
        <p:txBody>
          <a:bodyPr anchor="t" rtlCol="false" tIns="0" lIns="0" bIns="0" rIns="0">
            <a:spAutoFit/>
          </a:bodyPr>
          <a:lstStyle/>
          <a:p>
            <a:pPr algn="l">
              <a:lnSpc>
                <a:spcPts val="6350"/>
              </a:lnSpc>
            </a:pPr>
            <a:r>
              <a:rPr lang="en-US" sz="6546">
                <a:solidFill>
                  <a:srgbClr val="000000"/>
                </a:solidFill>
                <a:latin typeface="HK Grotesk Medium"/>
                <a:ea typeface="HK Grotesk Medium"/>
                <a:cs typeface="HK Grotesk Medium"/>
                <a:sym typeface="HK Grotesk Medium"/>
              </a:rPr>
              <a:t>Confidence Level, Margin of Errors </a:t>
            </a:r>
          </a:p>
          <a:p>
            <a:pPr algn="l" marL="0" indent="0" lvl="0">
              <a:lnSpc>
                <a:spcPts val="6350"/>
              </a:lnSpc>
              <a:spcBef>
                <a:spcPct val="0"/>
              </a:spcBef>
            </a:pPr>
            <a:r>
              <a:rPr lang="en-US" sz="6546">
                <a:solidFill>
                  <a:srgbClr val="000000"/>
                </a:solidFill>
                <a:latin typeface="HK Grotesk Medium"/>
                <a:ea typeface="HK Grotesk Medium"/>
                <a:cs typeface="HK Grotesk Medium"/>
                <a:sym typeface="HK Grotesk Medium"/>
              </a:rPr>
              <a:t>Sample Size Formulas</a:t>
            </a:r>
          </a:p>
        </p:txBody>
      </p:sp>
      <p:grpSp>
        <p:nvGrpSpPr>
          <p:cNvPr name="Group 3" id="3"/>
          <p:cNvGrpSpPr/>
          <p:nvPr/>
        </p:nvGrpSpPr>
        <p:grpSpPr>
          <a:xfrm rot="0">
            <a:off x="15385258" y="1566182"/>
            <a:ext cx="2902742" cy="327353"/>
            <a:chOff x="0" y="0"/>
            <a:chExt cx="764508" cy="86216"/>
          </a:xfrm>
        </p:grpSpPr>
        <p:sp>
          <p:nvSpPr>
            <p:cNvPr name="Freeform 4" id="4"/>
            <p:cNvSpPr/>
            <p:nvPr/>
          </p:nvSpPr>
          <p:spPr>
            <a:xfrm flipH="false" flipV="false" rot="0">
              <a:off x="0" y="0"/>
              <a:ext cx="764508" cy="86216"/>
            </a:xfrm>
            <a:custGeom>
              <a:avLst/>
              <a:gdLst/>
              <a:ahLst/>
              <a:cxnLst/>
              <a:rect r="r" b="b" t="t" l="l"/>
              <a:pathLst>
                <a:path h="86216" w="764508">
                  <a:moveTo>
                    <a:pt x="0" y="0"/>
                  </a:moveTo>
                  <a:lnTo>
                    <a:pt x="764508" y="0"/>
                  </a:lnTo>
                  <a:lnTo>
                    <a:pt x="764508" y="86216"/>
                  </a:lnTo>
                  <a:lnTo>
                    <a:pt x="0" y="86216"/>
                  </a:lnTo>
                  <a:close/>
                </a:path>
              </a:pathLst>
            </a:custGeom>
            <a:solidFill>
              <a:srgbClr val="2B2B2A"/>
            </a:solidFill>
          </p:spPr>
        </p:sp>
        <p:sp>
          <p:nvSpPr>
            <p:cNvPr name="TextBox 5" id="5"/>
            <p:cNvSpPr txBox="true"/>
            <p:nvPr/>
          </p:nvSpPr>
          <p:spPr>
            <a:xfrm>
              <a:off x="0" y="-28575"/>
              <a:ext cx="764508" cy="114791"/>
            </a:xfrm>
            <a:prstGeom prst="rect">
              <a:avLst/>
            </a:prstGeom>
          </p:spPr>
          <p:txBody>
            <a:bodyPr anchor="ctr" rtlCol="false" tIns="50800" lIns="50800" bIns="50800" rIns="50800"/>
            <a:lstStyle/>
            <a:p>
              <a:pPr algn="ctr">
                <a:lnSpc>
                  <a:spcPts val="3080"/>
                </a:lnSpc>
              </a:pPr>
            </a:p>
          </p:txBody>
        </p:sp>
      </p:grpSp>
      <p:grpSp>
        <p:nvGrpSpPr>
          <p:cNvPr name="Group 6" id="6"/>
          <p:cNvGrpSpPr/>
          <p:nvPr/>
        </p:nvGrpSpPr>
        <p:grpSpPr>
          <a:xfrm rot="0">
            <a:off x="0" y="-61453"/>
            <a:ext cx="2516741" cy="2901321"/>
            <a:chOff x="0" y="0"/>
            <a:chExt cx="3355654" cy="3868428"/>
          </a:xfrm>
        </p:grpSpPr>
        <p:pic>
          <p:nvPicPr>
            <p:cNvPr name="Picture 7" id="7"/>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sp>
        <p:nvSpPr>
          <p:cNvPr name="Freeform 8" id="8"/>
          <p:cNvSpPr/>
          <p:nvPr/>
        </p:nvSpPr>
        <p:spPr>
          <a:xfrm flipH="false" flipV="false" rot="0">
            <a:off x="560080" y="2839868"/>
            <a:ext cx="7275612" cy="6917894"/>
          </a:xfrm>
          <a:custGeom>
            <a:avLst/>
            <a:gdLst/>
            <a:ahLst/>
            <a:cxnLst/>
            <a:rect r="r" b="b" t="t" l="l"/>
            <a:pathLst>
              <a:path h="6917894" w="7275612">
                <a:moveTo>
                  <a:pt x="0" y="0"/>
                </a:moveTo>
                <a:lnTo>
                  <a:pt x="7275612" y="0"/>
                </a:lnTo>
                <a:lnTo>
                  <a:pt x="7275612" y="6917895"/>
                </a:lnTo>
                <a:lnTo>
                  <a:pt x="0" y="6917895"/>
                </a:lnTo>
                <a:lnTo>
                  <a:pt x="0" y="0"/>
                </a:lnTo>
                <a:close/>
              </a:path>
            </a:pathLst>
          </a:custGeom>
          <a:blipFill>
            <a:blip r:embed="rId3"/>
            <a:stretch>
              <a:fillRect l="0" t="0" r="0" b="0"/>
            </a:stretch>
          </a:blipFill>
        </p:spPr>
      </p:sp>
      <p:sp>
        <p:nvSpPr>
          <p:cNvPr name="Freeform 9" id="9"/>
          <p:cNvSpPr/>
          <p:nvPr/>
        </p:nvSpPr>
        <p:spPr>
          <a:xfrm flipH="false" flipV="false" rot="0">
            <a:off x="9687177" y="2124675"/>
            <a:ext cx="7957714" cy="7426229"/>
          </a:xfrm>
          <a:custGeom>
            <a:avLst/>
            <a:gdLst/>
            <a:ahLst/>
            <a:cxnLst/>
            <a:rect r="r" b="b" t="t" l="l"/>
            <a:pathLst>
              <a:path h="7426229" w="7957714">
                <a:moveTo>
                  <a:pt x="0" y="0"/>
                </a:moveTo>
                <a:lnTo>
                  <a:pt x="7957714" y="0"/>
                </a:lnTo>
                <a:lnTo>
                  <a:pt x="7957714" y="7426229"/>
                </a:lnTo>
                <a:lnTo>
                  <a:pt x="0" y="7426229"/>
                </a:lnTo>
                <a:lnTo>
                  <a:pt x="0" y="0"/>
                </a:lnTo>
                <a:close/>
              </a:path>
            </a:pathLst>
          </a:custGeom>
          <a:blipFill>
            <a:blip r:embed="rId4"/>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896032" y="266339"/>
            <a:ext cx="16445878" cy="1658072"/>
          </a:xfrm>
          <a:prstGeom prst="rect">
            <a:avLst/>
          </a:prstGeom>
        </p:spPr>
        <p:txBody>
          <a:bodyPr anchor="t" rtlCol="false" tIns="0" lIns="0" bIns="0" rIns="0">
            <a:spAutoFit/>
          </a:bodyPr>
          <a:lstStyle/>
          <a:p>
            <a:pPr algn="l">
              <a:lnSpc>
                <a:spcPts val="6350"/>
              </a:lnSpc>
            </a:pPr>
            <a:r>
              <a:rPr lang="en-US" sz="6546">
                <a:solidFill>
                  <a:srgbClr val="000000"/>
                </a:solidFill>
                <a:latin typeface="HK Grotesk Medium"/>
                <a:ea typeface="HK Grotesk Medium"/>
                <a:cs typeface="HK Grotesk Medium"/>
                <a:sym typeface="HK Grotesk Medium"/>
              </a:rPr>
              <a:t>Confidence Level, Margin of Errors </a:t>
            </a:r>
          </a:p>
          <a:p>
            <a:pPr algn="l" marL="0" indent="0" lvl="0">
              <a:lnSpc>
                <a:spcPts val="6350"/>
              </a:lnSpc>
              <a:spcBef>
                <a:spcPct val="0"/>
              </a:spcBef>
            </a:pPr>
            <a:r>
              <a:rPr lang="en-US" sz="6546">
                <a:solidFill>
                  <a:srgbClr val="000000"/>
                </a:solidFill>
                <a:latin typeface="HK Grotesk Medium"/>
                <a:ea typeface="HK Grotesk Medium"/>
                <a:cs typeface="HK Grotesk Medium"/>
                <a:sym typeface="HK Grotesk Medium"/>
              </a:rPr>
              <a:t>Sample Size Formulas</a:t>
            </a:r>
          </a:p>
        </p:txBody>
      </p:sp>
      <p:grpSp>
        <p:nvGrpSpPr>
          <p:cNvPr name="Group 3" id="3"/>
          <p:cNvGrpSpPr/>
          <p:nvPr/>
        </p:nvGrpSpPr>
        <p:grpSpPr>
          <a:xfrm rot="0">
            <a:off x="15385258" y="1566182"/>
            <a:ext cx="2902742" cy="327353"/>
            <a:chOff x="0" y="0"/>
            <a:chExt cx="764508" cy="86216"/>
          </a:xfrm>
        </p:grpSpPr>
        <p:sp>
          <p:nvSpPr>
            <p:cNvPr name="Freeform 4" id="4"/>
            <p:cNvSpPr/>
            <p:nvPr/>
          </p:nvSpPr>
          <p:spPr>
            <a:xfrm flipH="false" flipV="false" rot="0">
              <a:off x="0" y="0"/>
              <a:ext cx="764508" cy="86216"/>
            </a:xfrm>
            <a:custGeom>
              <a:avLst/>
              <a:gdLst/>
              <a:ahLst/>
              <a:cxnLst/>
              <a:rect r="r" b="b" t="t" l="l"/>
              <a:pathLst>
                <a:path h="86216" w="764508">
                  <a:moveTo>
                    <a:pt x="0" y="0"/>
                  </a:moveTo>
                  <a:lnTo>
                    <a:pt x="764508" y="0"/>
                  </a:lnTo>
                  <a:lnTo>
                    <a:pt x="764508" y="86216"/>
                  </a:lnTo>
                  <a:lnTo>
                    <a:pt x="0" y="86216"/>
                  </a:lnTo>
                  <a:close/>
                </a:path>
              </a:pathLst>
            </a:custGeom>
            <a:solidFill>
              <a:srgbClr val="2B2B2A"/>
            </a:solidFill>
          </p:spPr>
        </p:sp>
        <p:sp>
          <p:nvSpPr>
            <p:cNvPr name="TextBox 5" id="5"/>
            <p:cNvSpPr txBox="true"/>
            <p:nvPr/>
          </p:nvSpPr>
          <p:spPr>
            <a:xfrm>
              <a:off x="0" y="-28575"/>
              <a:ext cx="764508" cy="114791"/>
            </a:xfrm>
            <a:prstGeom prst="rect">
              <a:avLst/>
            </a:prstGeom>
          </p:spPr>
          <p:txBody>
            <a:bodyPr anchor="ctr" rtlCol="false" tIns="50800" lIns="50800" bIns="50800" rIns="50800"/>
            <a:lstStyle/>
            <a:p>
              <a:pPr algn="ctr">
                <a:lnSpc>
                  <a:spcPts val="3080"/>
                </a:lnSpc>
              </a:pPr>
            </a:p>
          </p:txBody>
        </p:sp>
      </p:grpSp>
      <p:grpSp>
        <p:nvGrpSpPr>
          <p:cNvPr name="Group 6" id="6"/>
          <p:cNvGrpSpPr/>
          <p:nvPr/>
        </p:nvGrpSpPr>
        <p:grpSpPr>
          <a:xfrm rot="0">
            <a:off x="0" y="-61453"/>
            <a:ext cx="2516741" cy="2901321"/>
            <a:chOff x="0" y="0"/>
            <a:chExt cx="3355654" cy="3868428"/>
          </a:xfrm>
        </p:grpSpPr>
        <p:pic>
          <p:nvPicPr>
            <p:cNvPr name="Picture 7" id="7"/>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sp>
        <p:nvSpPr>
          <p:cNvPr name="Freeform 8" id="8"/>
          <p:cNvSpPr/>
          <p:nvPr/>
        </p:nvSpPr>
        <p:spPr>
          <a:xfrm flipH="false" flipV="false" rot="0">
            <a:off x="8806235" y="2209483"/>
            <a:ext cx="8875300" cy="7746127"/>
          </a:xfrm>
          <a:custGeom>
            <a:avLst/>
            <a:gdLst/>
            <a:ahLst/>
            <a:cxnLst/>
            <a:rect r="r" b="b" t="t" l="l"/>
            <a:pathLst>
              <a:path h="7746127" w="8875300">
                <a:moveTo>
                  <a:pt x="0" y="0"/>
                </a:moveTo>
                <a:lnTo>
                  <a:pt x="8875300" y="0"/>
                </a:lnTo>
                <a:lnTo>
                  <a:pt x="8875300" y="7746127"/>
                </a:lnTo>
                <a:lnTo>
                  <a:pt x="0" y="7746127"/>
                </a:lnTo>
                <a:lnTo>
                  <a:pt x="0" y="0"/>
                </a:lnTo>
                <a:close/>
              </a:path>
            </a:pathLst>
          </a:custGeom>
          <a:blipFill>
            <a:blip r:embed="rId3"/>
            <a:stretch>
              <a:fillRect l="0" t="0" r="0" b="0"/>
            </a:stretch>
          </a:blipFill>
        </p:spPr>
      </p:sp>
      <p:sp>
        <p:nvSpPr>
          <p:cNvPr name="Freeform 9" id="9"/>
          <p:cNvSpPr/>
          <p:nvPr/>
        </p:nvSpPr>
        <p:spPr>
          <a:xfrm flipH="false" flipV="false" rot="0">
            <a:off x="401120" y="3425377"/>
            <a:ext cx="6997592" cy="6530232"/>
          </a:xfrm>
          <a:custGeom>
            <a:avLst/>
            <a:gdLst/>
            <a:ahLst/>
            <a:cxnLst/>
            <a:rect r="r" b="b" t="t" l="l"/>
            <a:pathLst>
              <a:path h="6530232" w="6997592">
                <a:moveTo>
                  <a:pt x="0" y="0"/>
                </a:moveTo>
                <a:lnTo>
                  <a:pt x="6997593" y="0"/>
                </a:lnTo>
                <a:lnTo>
                  <a:pt x="6997593" y="6530233"/>
                </a:lnTo>
                <a:lnTo>
                  <a:pt x="0" y="6530233"/>
                </a:lnTo>
                <a:lnTo>
                  <a:pt x="0" y="0"/>
                </a:lnTo>
                <a:close/>
              </a:path>
            </a:pathLst>
          </a:custGeom>
          <a:blipFill>
            <a:blip r:embed="rId4"/>
            <a:stretch>
              <a:fillRect l="0" t="0" r="0" b="0"/>
            </a:stretch>
          </a:blipFill>
        </p:spPr>
      </p:sp>
      <p:sp>
        <p:nvSpPr>
          <p:cNvPr name="Freeform 10" id="10"/>
          <p:cNvSpPr/>
          <p:nvPr/>
        </p:nvSpPr>
        <p:spPr>
          <a:xfrm flipH="false" flipV="false" rot="0">
            <a:off x="5939518" y="5710998"/>
            <a:ext cx="2630431" cy="743097"/>
          </a:xfrm>
          <a:custGeom>
            <a:avLst/>
            <a:gdLst/>
            <a:ahLst/>
            <a:cxnLst/>
            <a:rect r="r" b="b" t="t" l="l"/>
            <a:pathLst>
              <a:path h="743097" w="2630431">
                <a:moveTo>
                  <a:pt x="0" y="0"/>
                </a:moveTo>
                <a:lnTo>
                  <a:pt x="2630431" y="0"/>
                </a:lnTo>
                <a:lnTo>
                  <a:pt x="2630431" y="743097"/>
                </a:lnTo>
                <a:lnTo>
                  <a:pt x="0" y="74309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13243885" y="5689175"/>
            <a:ext cx="158968" cy="393371"/>
          </a:xfrm>
          <a:prstGeom prst="rect">
            <a:avLst/>
          </a:prstGeom>
        </p:spPr>
        <p:txBody>
          <a:bodyPr anchor="t" rtlCol="false" tIns="0" lIns="0" bIns="0" rIns="0">
            <a:spAutoFit/>
          </a:bodyPr>
          <a:lstStyle/>
          <a:p>
            <a:pPr algn="ctr">
              <a:lnSpc>
                <a:spcPts val="3291"/>
              </a:lnSpc>
            </a:pPr>
            <a:r>
              <a:rPr lang="en-US" sz="2351">
                <a:solidFill>
                  <a:srgbClr val="000000"/>
                </a:solidFill>
                <a:latin typeface="Canva Sans"/>
                <a:ea typeface="Canva Sans"/>
                <a:cs typeface="Canva Sans"/>
                <a:sym typeface="Canva Sans"/>
              </a:rPr>
              <a:t>1</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5385258" y="1566182"/>
            <a:ext cx="2902742" cy="327353"/>
            <a:chOff x="0" y="0"/>
            <a:chExt cx="764508" cy="86216"/>
          </a:xfrm>
        </p:grpSpPr>
        <p:sp>
          <p:nvSpPr>
            <p:cNvPr name="Freeform 3" id="3"/>
            <p:cNvSpPr/>
            <p:nvPr/>
          </p:nvSpPr>
          <p:spPr>
            <a:xfrm flipH="false" flipV="false" rot="0">
              <a:off x="0" y="0"/>
              <a:ext cx="764508" cy="86216"/>
            </a:xfrm>
            <a:custGeom>
              <a:avLst/>
              <a:gdLst/>
              <a:ahLst/>
              <a:cxnLst/>
              <a:rect r="r" b="b" t="t" l="l"/>
              <a:pathLst>
                <a:path h="86216" w="764508">
                  <a:moveTo>
                    <a:pt x="0" y="0"/>
                  </a:moveTo>
                  <a:lnTo>
                    <a:pt x="764508" y="0"/>
                  </a:lnTo>
                  <a:lnTo>
                    <a:pt x="764508" y="86216"/>
                  </a:lnTo>
                  <a:lnTo>
                    <a:pt x="0" y="86216"/>
                  </a:lnTo>
                  <a:close/>
                </a:path>
              </a:pathLst>
            </a:custGeom>
            <a:solidFill>
              <a:srgbClr val="2B2B2A"/>
            </a:solidFill>
          </p:spPr>
        </p:sp>
        <p:sp>
          <p:nvSpPr>
            <p:cNvPr name="TextBox 4" id="4"/>
            <p:cNvSpPr txBox="true"/>
            <p:nvPr/>
          </p:nvSpPr>
          <p:spPr>
            <a:xfrm>
              <a:off x="0" y="-28575"/>
              <a:ext cx="764508" cy="114791"/>
            </a:xfrm>
            <a:prstGeom prst="rect">
              <a:avLst/>
            </a:prstGeom>
          </p:spPr>
          <p:txBody>
            <a:bodyPr anchor="ctr" rtlCol="false" tIns="50800" lIns="50800" bIns="50800" rIns="50800"/>
            <a:lstStyle/>
            <a:p>
              <a:pPr algn="ctr">
                <a:lnSpc>
                  <a:spcPts val="3080"/>
                </a:lnSpc>
              </a:pPr>
            </a:p>
          </p:txBody>
        </p:sp>
      </p:grpSp>
      <p:grpSp>
        <p:nvGrpSpPr>
          <p:cNvPr name="Group 5" id="5"/>
          <p:cNvGrpSpPr/>
          <p:nvPr/>
        </p:nvGrpSpPr>
        <p:grpSpPr>
          <a:xfrm rot="0">
            <a:off x="0" y="-61453"/>
            <a:ext cx="2516741" cy="2901321"/>
            <a:chOff x="0" y="0"/>
            <a:chExt cx="3355654" cy="3868428"/>
          </a:xfrm>
        </p:grpSpPr>
        <p:pic>
          <p:nvPicPr>
            <p:cNvPr name="Picture 6" id="6"/>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sp>
        <p:nvSpPr>
          <p:cNvPr name="Freeform 7" id="7"/>
          <p:cNvSpPr/>
          <p:nvPr/>
        </p:nvSpPr>
        <p:spPr>
          <a:xfrm flipH="false" flipV="false" rot="0">
            <a:off x="12477855" y="3910303"/>
            <a:ext cx="4971711" cy="2510858"/>
          </a:xfrm>
          <a:custGeom>
            <a:avLst/>
            <a:gdLst/>
            <a:ahLst/>
            <a:cxnLst/>
            <a:rect r="r" b="b" t="t" l="l"/>
            <a:pathLst>
              <a:path h="2510858" w="4971711">
                <a:moveTo>
                  <a:pt x="0" y="0"/>
                </a:moveTo>
                <a:lnTo>
                  <a:pt x="4971710" y="0"/>
                </a:lnTo>
                <a:lnTo>
                  <a:pt x="4971710" y="2510859"/>
                </a:lnTo>
                <a:lnTo>
                  <a:pt x="0" y="2510859"/>
                </a:lnTo>
                <a:lnTo>
                  <a:pt x="0" y="0"/>
                </a:lnTo>
                <a:close/>
              </a:path>
            </a:pathLst>
          </a:custGeom>
          <a:blipFill>
            <a:blip r:embed="rId3"/>
            <a:stretch>
              <a:fillRect l="0" t="0" r="-14779" b="0"/>
            </a:stretch>
          </a:blipFill>
        </p:spPr>
      </p:sp>
      <p:sp>
        <p:nvSpPr>
          <p:cNvPr name="TextBox 8" id="8"/>
          <p:cNvSpPr txBox="true"/>
          <p:nvPr/>
        </p:nvSpPr>
        <p:spPr>
          <a:xfrm rot="0">
            <a:off x="12853348" y="3871079"/>
            <a:ext cx="4971711" cy="5990589"/>
          </a:xfrm>
          <a:prstGeom prst="rect">
            <a:avLst/>
          </a:prstGeom>
        </p:spPr>
        <p:txBody>
          <a:bodyPr anchor="t" rtlCol="false" tIns="0" lIns="0" bIns="0" rIns="0">
            <a:spAutoFit/>
          </a:bodyPr>
          <a:lstStyle/>
          <a:p>
            <a:pPr algn="ctr">
              <a:lnSpc>
                <a:spcPts val="2660"/>
              </a:lnSpc>
            </a:pPr>
            <a:r>
              <a:rPr lang="en-US" sz="1900">
                <a:solidFill>
                  <a:srgbClr val="000000"/>
                </a:solidFill>
                <a:latin typeface="Canva Sans Bold"/>
                <a:ea typeface="Canva Sans Bold"/>
                <a:cs typeface="Canva Sans Bold"/>
                <a:sym typeface="Canva Sans Bold"/>
              </a:rPr>
              <a:t>Our confidence level states that:</a:t>
            </a:r>
          </a:p>
          <a:p>
            <a:pPr algn="ctr">
              <a:lnSpc>
                <a:spcPts val="2660"/>
              </a:lnSpc>
            </a:pPr>
          </a:p>
          <a:p>
            <a:pPr algn="ctr">
              <a:lnSpc>
                <a:spcPts val="2660"/>
              </a:lnSpc>
            </a:pPr>
            <a:r>
              <a:rPr lang="en-US" sz="1900">
                <a:solidFill>
                  <a:srgbClr val="000000"/>
                </a:solidFill>
                <a:latin typeface="Canva Sans"/>
                <a:ea typeface="Canva Sans"/>
                <a:cs typeface="Canva Sans"/>
                <a:sym typeface="Canva Sans"/>
              </a:rPr>
              <a:t>19 out of 20 times we conduct this survey our  results would land within our margin of error of 5%. </a:t>
            </a:r>
          </a:p>
          <a:p>
            <a:pPr algn="ctr">
              <a:lnSpc>
                <a:spcPts val="2660"/>
              </a:lnSpc>
            </a:pPr>
          </a:p>
          <a:p>
            <a:pPr algn="ctr">
              <a:lnSpc>
                <a:spcPts val="2660"/>
              </a:lnSpc>
            </a:pPr>
            <a:r>
              <a:rPr lang="en-US" sz="1900">
                <a:solidFill>
                  <a:srgbClr val="000000"/>
                </a:solidFill>
                <a:latin typeface="Canva Sans"/>
                <a:ea typeface="Canva Sans"/>
                <a:cs typeface="Canva Sans"/>
                <a:sym typeface="Canva Sans"/>
              </a:rPr>
              <a:t>Our 5% margin of error says that if we surveyed all 400+ respondents, the results could differ with a score of 5% or plus 5%, from its original score.</a:t>
            </a:r>
          </a:p>
          <a:p>
            <a:pPr algn="ctr">
              <a:lnSpc>
                <a:spcPts val="2660"/>
              </a:lnSpc>
            </a:pPr>
          </a:p>
          <a:p>
            <a:pPr algn="ctr">
              <a:lnSpc>
                <a:spcPts val="2660"/>
              </a:lnSpc>
            </a:pPr>
            <a:r>
              <a:rPr lang="en-US" sz="1900">
                <a:solidFill>
                  <a:srgbClr val="000000"/>
                </a:solidFill>
                <a:latin typeface="Canva Sans"/>
                <a:ea typeface="Canva Sans"/>
                <a:cs typeface="Canva Sans"/>
                <a:sym typeface="Canva Sans"/>
              </a:rPr>
              <a:t>Respondents have rated their satisfaction on a scale from 1-10 and it resulted in a final average score of 7.8. </a:t>
            </a:r>
          </a:p>
          <a:p>
            <a:pPr algn="ctr">
              <a:lnSpc>
                <a:spcPts val="2660"/>
              </a:lnSpc>
            </a:pPr>
          </a:p>
          <a:p>
            <a:pPr algn="ctr">
              <a:lnSpc>
                <a:spcPts val="2660"/>
              </a:lnSpc>
            </a:pPr>
            <a:r>
              <a:rPr lang="en-US" sz="1900">
                <a:solidFill>
                  <a:srgbClr val="000000"/>
                </a:solidFill>
                <a:latin typeface="Canva Sans"/>
                <a:ea typeface="Canva Sans"/>
                <a:cs typeface="Canva Sans"/>
                <a:sym typeface="Canva Sans"/>
              </a:rPr>
              <a:t>95% certainty that if we surveyed all 300 teachers our average score would be between 7.3 - 8.3.</a:t>
            </a:r>
          </a:p>
        </p:txBody>
      </p:sp>
      <p:sp>
        <p:nvSpPr>
          <p:cNvPr name="AutoShape 9" id="9"/>
          <p:cNvSpPr/>
          <p:nvPr/>
        </p:nvSpPr>
        <p:spPr>
          <a:xfrm>
            <a:off x="11961553" y="3567403"/>
            <a:ext cx="891795" cy="342900"/>
          </a:xfrm>
          <a:prstGeom prst="line">
            <a:avLst/>
          </a:prstGeom>
          <a:ln cap="flat" w="38100">
            <a:solidFill>
              <a:srgbClr val="000000"/>
            </a:solidFill>
            <a:prstDash val="solid"/>
            <a:headEnd type="none" len="sm" w="sm"/>
            <a:tailEnd type="triangle" len="med" w="lg"/>
          </a:ln>
        </p:spPr>
      </p:sp>
      <p:sp>
        <p:nvSpPr>
          <p:cNvPr name="Freeform 10" id="10"/>
          <p:cNvSpPr/>
          <p:nvPr/>
        </p:nvSpPr>
        <p:spPr>
          <a:xfrm flipH="false" flipV="false" rot="0">
            <a:off x="1644335" y="2690532"/>
            <a:ext cx="10317218" cy="6760649"/>
          </a:xfrm>
          <a:custGeom>
            <a:avLst/>
            <a:gdLst/>
            <a:ahLst/>
            <a:cxnLst/>
            <a:rect r="r" b="b" t="t" l="l"/>
            <a:pathLst>
              <a:path h="6760649" w="10317218">
                <a:moveTo>
                  <a:pt x="0" y="0"/>
                </a:moveTo>
                <a:lnTo>
                  <a:pt x="10317218" y="0"/>
                </a:lnTo>
                <a:lnTo>
                  <a:pt x="10317218" y="6760649"/>
                </a:lnTo>
                <a:lnTo>
                  <a:pt x="0" y="6760649"/>
                </a:lnTo>
                <a:lnTo>
                  <a:pt x="0" y="0"/>
                </a:lnTo>
                <a:close/>
              </a:path>
            </a:pathLst>
          </a:custGeom>
          <a:blipFill>
            <a:blip r:embed="rId4"/>
            <a:stretch>
              <a:fillRect l="0" t="-1750" r="0" b="-1750"/>
            </a:stretch>
          </a:blipFill>
        </p:spPr>
      </p:sp>
      <p:sp>
        <p:nvSpPr>
          <p:cNvPr name="TextBox 11" id="11"/>
          <p:cNvSpPr txBox="true"/>
          <p:nvPr/>
        </p:nvSpPr>
        <p:spPr>
          <a:xfrm rot="0">
            <a:off x="3024756" y="531236"/>
            <a:ext cx="16445878" cy="857972"/>
          </a:xfrm>
          <a:prstGeom prst="rect">
            <a:avLst/>
          </a:prstGeom>
        </p:spPr>
        <p:txBody>
          <a:bodyPr anchor="t" rtlCol="false" tIns="0" lIns="0" bIns="0" rIns="0">
            <a:spAutoFit/>
          </a:bodyPr>
          <a:lstStyle/>
          <a:p>
            <a:pPr algn="l" marL="0" indent="0" lvl="0">
              <a:lnSpc>
                <a:spcPts val="6350"/>
              </a:lnSpc>
              <a:spcBef>
                <a:spcPct val="0"/>
              </a:spcBef>
            </a:pPr>
            <a:r>
              <a:rPr lang="en-US" sz="6546">
                <a:solidFill>
                  <a:srgbClr val="000000"/>
                </a:solidFill>
                <a:latin typeface="HK Grotesk Medium"/>
                <a:ea typeface="HK Grotesk Medium"/>
                <a:cs typeface="HK Grotesk Medium"/>
                <a:sym typeface="HK Grotesk Medium"/>
              </a:rPr>
              <a:t>Sample Size Formulas</a:t>
            </a:r>
          </a:p>
        </p:txBody>
      </p:sp>
      <p:sp>
        <p:nvSpPr>
          <p:cNvPr name="TextBox 12" id="12"/>
          <p:cNvSpPr txBox="true"/>
          <p:nvPr/>
        </p:nvSpPr>
        <p:spPr>
          <a:xfrm rot="0">
            <a:off x="12853348" y="2051107"/>
            <a:ext cx="7966562" cy="1407795"/>
          </a:xfrm>
          <a:prstGeom prst="rect">
            <a:avLst/>
          </a:prstGeom>
        </p:spPr>
        <p:txBody>
          <a:bodyPr anchor="t" rtlCol="false" tIns="0" lIns="0" bIns="0" rIns="0">
            <a:spAutoFit/>
          </a:bodyPr>
          <a:lstStyle/>
          <a:p>
            <a:pPr algn="l">
              <a:lnSpc>
                <a:spcPts val="3779"/>
              </a:lnSpc>
            </a:pPr>
            <a:r>
              <a:rPr lang="en-US" sz="2699">
                <a:solidFill>
                  <a:srgbClr val="000000"/>
                </a:solidFill>
                <a:latin typeface="Open Sauce Bold"/>
                <a:ea typeface="Open Sauce Bold"/>
                <a:cs typeface="Open Sauce Bold"/>
                <a:sym typeface="Open Sauce Bold"/>
              </a:rPr>
              <a:t>Standard Survey:</a:t>
            </a:r>
          </a:p>
          <a:p>
            <a:pPr algn="l">
              <a:lnSpc>
                <a:spcPts val="3779"/>
              </a:lnSpc>
            </a:pPr>
            <a:r>
              <a:rPr lang="en-US" sz="2699">
                <a:solidFill>
                  <a:srgbClr val="000000"/>
                </a:solidFill>
                <a:latin typeface="Open Sauce"/>
                <a:ea typeface="Open Sauce"/>
                <a:cs typeface="Open Sauce"/>
                <a:sym typeface="Open Sauce"/>
              </a:rPr>
              <a:t>Confidence level of 95%</a:t>
            </a:r>
          </a:p>
          <a:p>
            <a:pPr algn="l">
              <a:lnSpc>
                <a:spcPts val="3779"/>
              </a:lnSpc>
              <a:spcBef>
                <a:spcPct val="0"/>
              </a:spcBef>
            </a:pPr>
            <a:r>
              <a:rPr lang="en-US" sz="2699">
                <a:solidFill>
                  <a:srgbClr val="000000"/>
                </a:solidFill>
                <a:latin typeface="Open Sauce"/>
                <a:ea typeface="Open Sauce"/>
                <a:cs typeface="Open Sauce"/>
                <a:sym typeface="Open Sauce"/>
              </a:rPr>
              <a:t>Margin of Error 5%</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3279190" y="560983"/>
            <a:ext cx="11729619" cy="1116409"/>
          </a:xfrm>
          <a:prstGeom prst="rect">
            <a:avLst/>
          </a:prstGeom>
        </p:spPr>
        <p:txBody>
          <a:bodyPr anchor="t" rtlCol="false" tIns="0" lIns="0" bIns="0" rIns="0">
            <a:spAutoFit/>
          </a:bodyPr>
          <a:lstStyle/>
          <a:p>
            <a:pPr algn="l" marL="0" indent="0" lvl="0">
              <a:lnSpc>
                <a:spcPts val="8289"/>
              </a:lnSpc>
              <a:spcBef>
                <a:spcPct val="0"/>
              </a:spcBef>
            </a:pPr>
            <a:r>
              <a:rPr lang="en-US" sz="8546">
                <a:solidFill>
                  <a:srgbClr val="000000"/>
                </a:solidFill>
                <a:latin typeface="HK Grotesk Medium"/>
                <a:ea typeface="HK Grotesk Medium"/>
                <a:cs typeface="HK Grotesk Medium"/>
                <a:sym typeface="HK Grotesk Medium"/>
              </a:rPr>
              <a:t>Sampling Techniques</a:t>
            </a:r>
          </a:p>
        </p:txBody>
      </p:sp>
      <p:sp>
        <p:nvSpPr>
          <p:cNvPr name="AutoShape 3" id="3"/>
          <p:cNvSpPr/>
          <p:nvPr/>
        </p:nvSpPr>
        <p:spPr>
          <a:xfrm flipV="true">
            <a:off x="8073046" y="1906415"/>
            <a:ext cx="17365023" cy="0"/>
          </a:xfrm>
          <a:prstGeom prst="line">
            <a:avLst/>
          </a:prstGeom>
          <a:ln cap="flat" w="19050">
            <a:solidFill>
              <a:srgbClr val="000000"/>
            </a:solidFill>
            <a:prstDash val="solid"/>
            <a:headEnd type="none" len="sm" w="sm"/>
            <a:tailEnd type="none" len="sm" w="sm"/>
          </a:ln>
        </p:spPr>
      </p:sp>
      <p:grpSp>
        <p:nvGrpSpPr>
          <p:cNvPr name="Group 4" id="4"/>
          <p:cNvGrpSpPr/>
          <p:nvPr/>
        </p:nvGrpSpPr>
        <p:grpSpPr>
          <a:xfrm rot="0">
            <a:off x="0" y="-61453"/>
            <a:ext cx="2516741" cy="2901321"/>
            <a:chOff x="0" y="0"/>
            <a:chExt cx="3355654" cy="3868428"/>
          </a:xfrm>
        </p:grpSpPr>
        <p:pic>
          <p:nvPicPr>
            <p:cNvPr name="Picture 5" id="5"/>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sp>
        <p:nvSpPr>
          <p:cNvPr name="TextBox 6" id="6"/>
          <p:cNvSpPr txBox="true"/>
          <p:nvPr/>
        </p:nvSpPr>
        <p:spPr>
          <a:xfrm rot="0">
            <a:off x="3994643" y="2425067"/>
            <a:ext cx="14065947" cy="3779266"/>
          </a:xfrm>
          <a:prstGeom prst="rect">
            <a:avLst/>
          </a:prstGeom>
        </p:spPr>
        <p:txBody>
          <a:bodyPr anchor="t" rtlCol="false" tIns="0" lIns="0" bIns="0" rIns="0">
            <a:spAutoFit/>
          </a:bodyPr>
          <a:lstStyle/>
          <a:p>
            <a:pPr algn="l">
              <a:lnSpc>
                <a:spcPts val="3793"/>
              </a:lnSpc>
              <a:spcBef>
                <a:spcPct val="0"/>
              </a:spcBef>
            </a:pPr>
            <a:r>
              <a:rPr lang="en-US" sz="2709">
                <a:solidFill>
                  <a:srgbClr val="000000"/>
                </a:solidFill>
                <a:latin typeface="Open Sauce"/>
                <a:ea typeface="Open Sauce"/>
                <a:cs typeface="Open Sauce"/>
                <a:sym typeface="Open Sauce"/>
              </a:rPr>
              <a:t>To draw valid conclusions from your results, you have to carefully decide how you will select a sample that is representative of the group as a whole.</a:t>
            </a:r>
            <a:r>
              <a:rPr lang="en-US" sz="2709">
                <a:solidFill>
                  <a:srgbClr val="000000"/>
                </a:solidFill>
                <a:latin typeface="Open Sauce Bold"/>
                <a:ea typeface="Open Sauce Bold"/>
                <a:cs typeface="Open Sauce Bold"/>
                <a:sym typeface="Open Sauce Bold"/>
              </a:rPr>
              <a:t> This is called a sampling method.</a:t>
            </a:r>
          </a:p>
          <a:p>
            <a:pPr algn="l">
              <a:lnSpc>
                <a:spcPts val="3793"/>
              </a:lnSpc>
              <a:spcBef>
                <a:spcPct val="0"/>
              </a:spcBef>
            </a:pPr>
          </a:p>
          <a:p>
            <a:pPr algn="l">
              <a:lnSpc>
                <a:spcPts val="3793"/>
              </a:lnSpc>
              <a:spcBef>
                <a:spcPct val="0"/>
              </a:spcBef>
            </a:pPr>
            <a:r>
              <a:rPr lang="en-US" sz="2709">
                <a:solidFill>
                  <a:srgbClr val="000000"/>
                </a:solidFill>
                <a:latin typeface="Open Sauce"/>
                <a:ea typeface="Open Sauce"/>
                <a:cs typeface="Open Sauce"/>
                <a:sym typeface="Open Sauce"/>
              </a:rPr>
              <a:t>There are </a:t>
            </a:r>
            <a:r>
              <a:rPr lang="en-US" sz="2709">
                <a:solidFill>
                  <a:srgbClr val="FF3131"/>
                </a:solidFill>
                <a:latin typeface="Open Sauce Bold"/>
                <a:ea typeface="Open Sauce Bold"/>
                <a:cs typeface="Open Sauce Bold"/>
                <a:sym typeface="Open Sauce Bold"/>
              </a:rPr>
              <a:t>two primary types of sampling methods </a:t>
            </a:r>
            <a:r>
              <a:rPr lang="en-US" sz="2709">
                <a:solidFill>
                  <a:srgbClr val="000000"/>
                </a:solidFill>
                <a:latin typeface="Open Sauce"/>
                <a:ea typeface="Open Sauce"/>
                <a:cs typeface="Open Sauce"/>
                <a:sym typeface="Open Sauce"/>
              </a:rPr>
              <a:t>that you can use in your research:</a:t>
            </a:r>
          </a:p>
          <a:p>
            <a:pPr algn="l">
              <a:lnSpc>
                <a:spcPts val="3793"/>
              </a:lnSpc>
              <a:spcBef>
                <a:spcPct val="0"/>
              </a:spcBef>
            </a:pPr>
          </a:p>
          <a:p>
            <a:pPr algn="l">
              <a:lnSpc>
                <a:spcPts val="3793"/>
              </a:lnSpc>
              <a:spcBef>
                <a:spcPct val="0"/>
              </a:spcBef>
            </a:pPr>
          </a:p>
        </p:txBody>
      </p:sp>
      <p:grpSp>
        <p:nvGrpSpPr>
          <p:cNvPr name="Group 7" id="7"/>
          <p:cNvGrpSpPr/>
          <p:nvPr/>
        </p:nvGrpSpPr>
        <p:grpSpPr>
          <a:xfrm rot="0">
            <a:off x="4343788" y="6261365"/>
            <a:ext cx="4343831" cy="627779"/>
            <a:chOff x="0" y="0"/>
            <a:chExt cx="2073563" cy="299675"/>
          </a:xfrm>
        </p:grpSpPr>
        <p:sp>
          <p:nvSpPr>
            <p:cNvPr name="Freeform 8" id="8"/>
            <p:cNvSpPr/>
            <p:nvPr/>
          </p:nvSpPr>
          <p:spPr>
            <a:xfrm flipH="false" flipV="false" rot="0">
              <a:off x="0" y="0"/>
              <a:ext cx="2073563" cy="299675"/>
            </a:xfrm>
            <a:custGeom>
              <a:avLst/>
              <a:gdLst/>
              <a:ahLst/>
              <a:cxnLst/>
              <a:rect r="r" b="b" t="t" l="l"/>
              <a:pathLst>
                <a:path h="299675" w="2073563">
                  <a:moveTo>
                    <a:pt x="0" y="0"/>
                  </a:moveTo>
                  <a:lnTo>
                    <a:pt x="2073563" y="0"/>
                  </a:lnTo>
                  <a:lnTo>
                    <a:pt x="2073563" y="299675"/>
                  </a:lnTo>
                  <a:lnTo>
                    <a:pt x="0" y="299675"/>
                  </a:lnTo>
                  <a:close/>
                </a:path>
              </a:pathLst>
            </a:custGeom>
            <a:solidFill>
              <a:srgbClr val="2B2B2A"/>
            </a:solidFill>
            <a:ln cap="sq">
              <a:noFill/>
              <a:prstDash val="solid"/>
              <a:miter/>
            </a:ln>
          </p:spPr>
        </p:sp>
        <p:sp>
          <p:nvSpPr>
            <p:cNvPr name="TextBox 9" id="9"/>
            <p:cNvSpPr txBox="true"/>
            <p:nvPr/>
          </p:nvSpPr>
          <p:spPr>
            <a:xfrm>
              <a:off x="0" y="-28575"/>
              <a:ext cx="2073563" cy="328250"/>
            </a:xfrm>
            <a:prstGeom prst="rect">
              <a:avLst/>
            </a:prstGeom>
          </p:spPr>
          <p:txBody>
            <a:bodyPr anchor="ctr" rtlCol="false" tIns="50800" lIns="50800" bIns="50800" rIns="50800"/>
            <a:lstStyle/>
            <a:p>
              <a:pPr algn="ctr" marL="0" indent="0" lvl="0">
                <a:lnSpc>
                  <a:spcPts val="3080"/>
                </a:lnSpc>
                <a:spcBef>
                  <a:spcPct val="0"/>
                </a:spcBef>
              </a:pPr>
            </a:p>
          </p:txBody>
        </p:sp>
      </p:grpSp>
      <p:sp>
        <p:nvSpPr>
          <p:cNvPr name="TextBox 10" id="10"/>
          <p:cNvSpPr txBox="true"/>
          <p:nvPr/>
        </p:nvSpPr>
        <p:spPr>
          <a:xfrm rot="0">
            <a:off x="4502975" y="6261247"/>
            <a:ext cx="3783657" cy="464820"/>
          </a:xfrm>
          <a:prstGeom prst="rect">
            <a:avLst/>
          </a:prstGeom>
        </p:spPr>
        <p:txBody>
          <a:bodyPr anchor="t" rtlCol="false" tIns="0" lIns="0" bIns="0" rIns="0">
            <a:spAutoFit/>
          </a:bodyPr>
          <a:lstStyle/>
          <a:p>
            <a:pPr algn="ctr">
              <a:lnSpc>
                <a:spcPts val="3779"/>
              </a:lnSpc>
            </a:pPr>
            <a:r>
              <a:rPr lang="en-US" sz="2700">
                <a:solidFill>
                  <a:srgbClr val="FFFFFF"/>
                </a:solidFill>
                <a:latin typeface="Canva Sans Bold"/>
                <a:ea typeface="Canva Sans Bold"/>
                <a:cs typeface="Canva Sans Bold"/>
                <a:sym typeface="Canva Sans Bold"/>
              </a:rPr>
              <a:t>Probability or Random</a:t>
            </a:r>
          </a:p>
        </p:txBody>
      </p:sp>
      <p:grpSp>
        <p:nvGrpSpPr>
          <p:cNvPr name="Group 11" id="11"/>
          <p:cNvGrpSpPr/>
          <p:nvPr/>
        </p:nvGrpSpPr>
        <p:grpSpPr>
          <a:xfrm rot="0">
            <a:off x="11027616" y="6204333"/>
            <a:ext cx="6231684" cy="602422"/>
            <a:chOff x="0" y="0"/>
            <a:chExt cx="2974744" cy="287571"/>
          </a:xfrm>
        </p:grpSpPr>
        <p:sp>
          <p:nvSpPr>
            <p:cNvPr name="Freeform 12" id="12"/>
            <p:cNvSpPr/>
            <p:nvPr/>
          </p:nvSpPr>
          <p:spPr>
            <a:xfrm flipH="false" flipV="false" rot="0">
              <a:off x="0" y="0"/>
              <a:ext cx="2974744" cy="287571"/>
            </a:xfrm>
            <a:custGeom>
              <a:avLst/>
              <a:gdLst/>
              <a:ahLst/>
              <a:cxnLst/>
              <a:rect r="r" b="b" t="t" l="l"/>
              <a:pathLst>
                <a:path h="287571" w="2974744">
                  <a:moveTo>
                    <a:pt x="0" y="0"/>
                  </a:moveTo>
                  <a:lnTo>
                    <a:pt x="2974744" y="0"/>
                  </a:lnTo>
                  <a:lnTo>
                    <a:pt x="2974744" y="287571"/>
                  </a:lnTo>
                  <a:lnTo>
                    <a:pt x="0" y="287571"/>
                  </a:lnTo>
                  <a:close/>
                </a:path>
              </a:pathLst>
            </a:custGeom>
            <a:solidFill>
              <a:srgbClr val="2B2B2A"/>
            </a:solidFill>
            <a:ln cap="sq">
              <a:noFill/>
              <a:prstDash val="solid"/>
              <a:miter/>
            </a:ln>
          </p:spPr>
        </p:sp>
        <p:sp>
          <p:nvSpPr>
            <p:cNvPr name="TextBox 13" id="13"/>
            <p:cNvSpPr txBox="true"/>
            <p:nvPr/>
          </p:nvSpPr>
          <p:spPr>
            <a:xfrm>
              <a:off x="0" y="-28575"/>
              <a:ext cx="2974744" cy="316146"/>
            </a:xfrm>
            <a:prstGeom prst="rect">
              <a:avLst/>
            </a:prstGeom>
          </p:spPr>
          <p:txBody>
            <a:bodyPr anchor="ctr" rtlCol="false" tIns="50800" lIns="50800" bIns="50800" rIns="50800"/>
            <a:lstStyle/>
            <a:p>
              <a:pPr algn="ctr" marL="0" indent="0" lvl="0">
                <a:lnSpc>
                  <a:spcPts val="3080"/>
                </a:lnSpc>
                <a:spcBef>
                  <a:spcPct val="0"/>
                </a:spcBef>
              </a:pPr>
            </a:p>
          </p:txBody>
        </p:sp>
      </p:grpSp>
      <p:sp>
        <p:nvSpPr>
          <p:cNvPr name="TextBox 14" id="14"/>
          <p:cNvSpPr txBox="true"/>
          <p:nvPr/>
        </p:nvSpPr>
        <p:spPr>
          <a:xfrm rot="0">
            <a:off x="11231723" y="6244559"/>
            <a:ext cx="5425599" cy="464820"/>
          </a:xfrm>
          <a:prstGeom prst="rect">
            <a:avLst/>
          </a:prstGeom>
        </p:spPr>
        <p:txBody>
          <a:bodyPr anchor="t" rtlCol="false" tIns="0" lIns="0" bIns="0" rIns="0">
            <a:spAutoFit/>
          </a:bodyPr>
          <a:lstStyle/>
          <a:p>
            <a:pPr algn="l">
              <a:lnSpc>
                <a:spcPts val="3780"/>
              </a:lnSpc>
            </a:pPr>
            <a:r>
              <a:rPr lang="en-US" sz="2700">
                <a:solidFill>
                  <a:srgbClr val="FFFFFF"/>
                </a:solidFill>
                <a:latin typeface="Canva Sans Bold"/>
                <a:ea typeface="Canva Sans Bold"/>
                <a:cs typeface="Canva Sans Bold"/>
                <a:sym typeface="Canva Sans Bold"/>
              </a:rPr>
              <a:t>Non-Probability or Non-random</a:t>
            </a:r>
          </a:p>
        </p:txBody>
      </p:sp>
      <p:sp>
        <p:nvSpPr>
          <p:cNvPr name="TextBox 15" id="15"/>
          <p:cNvSpPr txBox="true"/>
          <p:nvPr/>
        </p:nvSpPr>
        <p:spPr>
          <a:xfrm rot="0">
            <a:off x="3768980" y="7079643"/>
            <a:ext cx="5493447" cy="1144016"/>
          </a:xfrm>
          <a:prstGeom prst="rect">
            <a:avLst/>
          </a:prstGeom>
        </p:spPr>
        <p:txBody>
          <a:bodyPr anchor="t" rtlCol="false" tIns="0" lIns="0" bIns="0" rIns="0">
            <a:spAutoFit/>
          </a:bodyPr>
          <a:lstStyle/>
          <a:p>
            <a:pPr algn="l" marL="477141" indent="-238571" lvl="1">
              <a:lnSpc>
                <a:spcPts val="3094"/>
              </a:lnSpc>
              <a:spcBef>
                <a:spcPct val="0"/>
              </a:spcBef>
              <a:buFont typeface="Arial"/>
              <a:buChar char="•"/>
            </a:pPr>
            <a:r>
              <a:rPr lang="en-US" sz="2210">
                <a:solidFill>
                  <a:srgbClr val="000000"/>
                </a:solidFill>
                <a:latin typeface="Open Sauce"/>
                <a:ea typeface="Open Sauce"/>
                <a:cs typeface="Open Sauce"/>
                <a:sym typeface="Open Sauce"/>
              </a:rPr>
              <a:t>involves random selection, allowing you to make strong statistical inferences about the whole group.</a:t>
            </a:r>
          </a:p>
        </p:txBody>
      </p:sp>
      <p:sp>
        <p:nvSpPr>
          <p:cNvPr name="TextBox 16" id="16"/>
          <p:cNvSpPr txBox="true"/>
          <p:nvPr/>
        </p:nvSpPr>
        <p:spPr>
          <a:xfrm rot="0">
            <a:off x="11027616" y="6997255"/>
            <a:ext cx="6231684" cy="1144016"/>
          </a:xfrm>
          <a:prstGeom prst="rect">
            <a:avLst/>
          </a:prstGeom>
        </p:spPr>
        <p:txBody>
          <a:bodyPr anchor="t" rtlCol="false" tIns="0" lIns="0" bIns="0" rIns="0">
            <a:spAutoFit/>
          </a:bodyPr>
          <a:lstStyle/>
          <a:p>
            <a:pPr algn="l" marL="477140" indent="-238570" lvl="1">
              <a:lnSpc>
                <a:spcPts val="3094"/>
              </a:lnSpc>
              <a:spcBef>
                <a:spcPct val="0"/>
              </a:spcBef>
              <a:buFont typeface="Arial"/>
              <a:buChar char="•"/>
            </a:pPr>
            <a:r>
              <a:rPr lang="en-US" sz="2210">
                <a:solidFill>
                  <a:srgbClr val="000000"/>
                </a:solidFill>
                <a:latin typeface="Open Sauce"/>
                <a:ea typeface="Open Sauce"/>
                <a:cs typeface="Open Sauce"/>
                <a:sym typeface="Open Sauce"/>
              </a:rPr>
              <a:t>involves non-random selection based on convenience or other criteria, allowing you to easily collect data.</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8073046" y="1906415"/>
            <a:ext cx="17365023" cy="0"/>
          </a:xfrm>
          <a:prstGeom prst="line">
            <a:avLst/>
          </a:prstGeom>
          <a:ln cap="flat" w="19050">
            <a:solidFill>
              <a:srgbClr val="000000"/>
            </a:solidFill>
            <a:prstDash val="solid"/>
            <a:headEnd type="none" len="sm" w="sm"/>
            <a:tailEnd type="none" len="sm" w="sm"/>
          </a:ln>
        </p:spPr>
      </p:sp>
      <p:grpSp>
        <p:nvGrpSpPr>
          <p:cNvPr name="Group 3" id="3"/>
          <p:cNvGrpSpPr/>
          <p:nvPr/>
        </p:nvGrpSpPr>
        <p:grpSpPr>
          <a:xfrm rot="0">
            <a:off x="0" y="-61453"/>
            <a:ext cx="2516741" cy="2901321"/>
            <a:chOff x="0" y="0"/>
            <a:chExt cx="3355654" cy="3868428"/>
          </a:xfrm>
        </p:grpSpPr>
        <p:pic>
          <p:nvPicPr>
            <p:cNvPr name="Picture 4" id="4"/>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grpSp>
        <p:nvGrpSpPr>
          <p:cNvPr name="Group 5" id="5"/>
          <p:cNvGrpSpPr/>
          <p:nvPr/>
        </p:nvGrpSpPr>
        <p:grpSpPr>
          <a:xfrm rot="0">
            <a:off x="3072838" y="2637650"/>
            <a:ext cx="5414785" cy="709237"/>
            <a:chOff x="0" y="0"/>
            <a:chExt cx="2584791" cy="338560"/>
          </a:xfrm>
        </p:grpSpPr>
        <p:sp>
          <p:nvSpPr>
            <p:cNvPr name="Freeform 6" id="6"/>
            <p:cNvSpPr/>
            <p:nvPr/>
          </p:nvSpPr>
          <p:spPr>
            <a:xfrm flipH="false" flipV="false" rot="0">
              <a:off x="0" y="0"/>
              <a:ext cx="2584791" cy="338560"/>
            </a:xfrm>
            <a:custGeom>
              <a:avLst/>
              <a:gdLst/>
              <a:ahLst/>
              <a:cxnLst/>
              <a:rect r="r" b="b" t="t" l="l"/>
              <a:pathLst>
                <a:path h="338560" w="2584791">
                  <a:moveTo>
                    <a:pt x="0" y="0"/>
                  </a:moveTo>
                  <a:lnTo>
                    <a:pt x="2584791" y="0"/>
                  </a:lnTo>
                  <a:lnTo>
                    <a:pt x="2584791" y="338560"/>
                  </a:lnTo>
                  <a:lnTo>
                    <a:pt x="0" y="338560"/>
                  </a:lnTo>
                  <a:close/>
                </a:path>
              </a:pathLst>
            </a:custGeom>
            <a:solidFill>
              <a:srgbClr val="2B2B2A"/>
            </a:solidFill>
            <a:ln cap="sq">
              <a:noFill/>
              <a:prstDash val="solid"/>
              <a:miter/>
            </a:ln>
          </p:spPr>
        </p:sp>
        <p:sp>
          <p:nvSpPr>
            <p:cNvPr name="TextBox 7" id="7"/>
            <p:cNvSpPr txBox="true"/>
            <p:nvPr/>
          </p:nvSpPr>
          <p:spPr>
            <a:xfrm>
              <a:off x="0" y="-47625"/>
              <a:ext cx="2584791" cy="386185"/>
            </a:xfrm>
            <a:prstGeom prst="rect">
              <a:avLst/>
            </a:prstGeom>
          </p:spPr>
          <p:txBody>
            <a:bodyPr anchor="ctr" rtlCol="false" tIns="50800" lIns="50800" bIns="50800" rIns="50800"/>
            <a:lstStyle/>
            <a:p>
              <a:pPr algn="ctr" marL="0" indent="0" lvl="0">
                <a:lnSpc>
                  <a:spcPts val="3639"/>
                </a:lnSpc>
                <a:spcBef>
                  <a:spcPct val="0"/>
                </a:spcBef>
              </a:pPr>
            </a:p>
          </p:txBody>
        </p:sp>
      </p:grpSp>
      <p:sp>
        <p:nvSpPr>
          <p:cNvPr name="Freeform 8" id="8"/>
          <p:cNvSpPr/>
          <p:nvPr/>
        </p:nvSpPr>
        <p:spPr>
          <a:xfrm flipH="false" flipV="false" rot="0">
            <a:off x="4553442" y="6067142"/>
            <a:ext cx="11855568" cy="3859913"/>
          </a:xfrm>
          <a:custGeom>
            <a:avLst/>
            <a:gdLst/>
            <a:ahLst/>
            <a:cxnLst/>
            <a:rect r="r" b="b" t="t" l="l"/>
            <a:pathLst>
              <a:path h="3859913" w="11855568">
                <a:moveTo>
                  <a:pt x="0" y="0"/>
                </a:moveTo>
                <a:lnTo>
                  <a:pt x="11855568" y="0"/>
                </a:lnTo>
                <a:lnTo>
                  <a:pt x="11855568" y="3859914"/>
                </a:lnTo>
                <a:lnTo>
                  <a:pt x="0" y="3859914"/>
                </a:lnTo>
                <a:lnTo>
                  <a:pt x="0" y="0"/>
                </a:lnTo>
                <a:close/>
              </a:path>
            </a:pathLst>
          </a:custGeom>
          <a:blipFill>
            <a:blip r:embed="rId3"/>
            <a:stretch>
              <a:fillRect l="0" t="-8602" r="0" b="-17680"/>
            </a:stretch>
          </a:blipFill>
        </p:spPr>
      </p:sp>
      <p:sp>
        <p:nvSpPr>
          <p:cNvPr name="Freeform 9" id="9"/>
          <p:cNvSpPr/>
          <p:nvPr/>
        </p:nvSpPr>
        <p:spPr>
          <a:xfrm flipH="false" flipV="false" rot="0">
            <a:off x="9076908" y="1906415"/>
            <a:ext cx="8182392" cy="3865452"/>
          </a:xfrm>
          <a:custGeom>
            <a:avLst/>
            <a:gdLst/>
            <a:ahLst/>
            <a:cxnLst/>
            <a:rect r="r" b="b" t="t" l="l"/>
            <a:pathLst>
              <a:path h="3865452" w="8182392">
                <a:moveTo>
                  <a:pt x="0" y="0"/>
                </a:moveTo>
                <a:lnTo>
                  <a:pt x="8182392" y="0"/>
                </a:lnTo>
                <a:lnTo>
                  <a:pt x="8182392" y="3865452"/>
                </a:lnTo>
                <a:lnTo>
                  <a:pt x="0" y="3865452"/>
                </a:lnTo>
                <a:lnTo>
                  <a:pt x="0" y="0"/>
                </a:lnTo>
                <a:close/>
              </a:path>
            </a:pathLst>
          </a:custGeom>
          <a:blipFill>
            <a:blip r:embed="rId4"/>
            <a:stretch>
              <a:fillRect l="0" t="-26601" r="0" b="-26601"/>
            </a:stretch>
          </a:blipFill>
        </p:spPr>
      </p:sp>
      <p:sp>
        <p:nvSpPr>
          <p:cNvPr name="TextBox 10" id="10"/>
          <p:cNvSpPr txBox="true"/>
          <p:nvPr/>
        </p:nvSpPr>
        <p:spPr>
          <a:xfrm rot="0">
            <a:off x="3157456" y="772208"/>
            <a:ext cx="15130544" cy="991956"/>
          </a:xfrm>
          <a:prstGeom prst="rect">
            <a:avLst/>
          </a:prstGeom>
        </p:spPr>
        <p:txBody>
          <a:bodyPr anchor="t" rtlCol="false" tIns="0" lIns="0" bIns="0" rIns="0">
            <a:spAutoFit/>
          </a:bodyPr>
          <a:lstStyle/>
          <a:p>
            <a:pPr algn="l" marL="0" indent="0" lvl="0">
              <a:lnSpc>
                <a:spcPts val="7320"/>
              </a:lnSpc>
              <a:spcBef>
                <a:spcPct val="0"/>
              </a:spcBef>
            </a:pPr>
            <a:r>
              <a:rPr lang="en-US" sz="7546">
                <a:solidFill>
                  <a:srgbClr val="000000"/>
                </a:solidFill>
                <a:latin typeface="HK Grotesk Medium"/>
                <a:ea typeface="HK Grotesk Medium"/>
                <a:cs typeface="HK Grotesk Medium"/>
                <a:sym typeface="HK Grotesk Medium"/>
              </a:rPr>
              <a:t>Probability or Random Sampling</a:t>
            </a:r>
          </a:p>
        </p:txBody>
      </p:sp>
      <p:sp>
        <p:nvSpPr>
          <p:cNvPr name="TextBox 11" id="11"/>
          <p:cNvSpPr txBox="true"/>
          <p:nvPr/>
        </p:nvSpPr>
        <p:spPr>
          <a:xfrm rot="0">
            <a:off x="3127423" y="2731283"/>
            <a:ext cx="5036418" cy="481330"/>
          </a:xfrm>
          <a:prstGeom prst="rect">
            <a:avLst/>
          </a:prstGeom>
        </p:spPr>
        <p:txBody>
          <a:bodyPr anchor="t" rtlCol="false" tIns="0" lIns="0" bIns="0" rIns="0">
            <a:spAutoFit/>
          </a:bodyPr>
          <a:lstStyle/>
          <a:p>
            <a:pPr algn="ctr" marL="604519" indent="-302260" lvl="1">
              <a:lnSpc>
                <a:spcPts val="3919"/>
              </a:lnSpc>
              <a:buAutoNum type="arabicPeriod" startAt="1"/>
            </a:pPr>
            <a:r>
              <a:rPr lang="en-US" sz="2799">
                <a:solidFill>
                  <a:srgbClr val="FFFFFF"/>
                </a:solidFill>
                <a:latin typeface="Canva Sans Bold"/>
                <a:ea typeface="Canva Sans Bold"/>
                <a:cs typeface="Canva Sans Bold"/>
                <a:sym typeface="Canva Sans Bold"/>
              </a:rPr>
              <a:t>Simple Random Sampling</a:t>
            </a:r>
          </a:p>
        </p:txBody>
      </p:sp>
      <p:sp>
        <p:nvSpPr>
          <p:cNvPr name="TextBox 12" id="12"/>
          <p:cNvSpPr txBox="true"/>
          <p:nvPr/>
        </p:nvSpPr>
        <p:spPr>
          <a:xfrm rot="0">
            <a:off x="3127423" y="3604062"/>
            <a:ext cx="5493447" cy="1874266"/>
          </a:xfrm>
          <a:prstGeom prst="rect">
            <a:avLst/>
          </a:prstGeom>
        </p:spPr>
        <p:txBody>
          <a:bodyPr anchor="t" rtlCol="false" tIns="0" lIns="0" bIns="0" rIns="0">
            <a:spAutoFit/>
          </a:bodyPr>
          <a:lstStyle/>
          <a:p>
            <a:pPr algn="l" marL="585088" indent="-292544" lvl="1">
              <a:lnSpc>
                <a:spcPts val="3793"/>
              </a:lnSpc>
              <a:spcBef>
                <a:spcPct val="0"/>
              </a:spcBef>
              <a:buFont typeface="Arial"/>
              <a:buChar char="•"/>
            </a:pPr>
            <a:r>
              <a:rPr lang="en-US" sz="2709">
                <a:solidFill>
                  <a:srgbClr val="000000"/>
                </a:solidFill>
                <a:latin typeface="Open Sauce"/>
                <a:ea typeface="Open Sauce"/>
                <a:cs typeface="Open Sauce"/>
                <a:sym typeface="Open Sauce"/>
              </a:rPr>
              <a:t>In a simple random sample, every member of the population has an equal chance of being selected.</a:t>
            </a:r>
          </a:p>
        </p:txBody>
      </p:sp>
      <p:sp>
        <p:nvSpPr>
          <p:cNvPr name="TextBox 13" id="13"/>
          <p:cNvSpPr txBox="true"/>
          <p:nvPr/>
        </p:nvSpPr>
        <p:spPr>
          <a:xfrm rot="0">
            <a:off x="9496003" y="2718367"/>
            <a:ext cx="7538665" cy="2622549"/>
          </a:xfrm>
          <a:prstGeom prst="rect">
            <a:avLst/>
          </a:prstGeom>
        </p:spPr>
        <p:txBody>
          <a:bodyPr anchor="t" rtlCol="false" tIns="0" lIns="0" bIns="0" rIns="0">
            <a:spAutoFit/>
          </a:bodyPr>
          <a:lstStyle/>
          <a:p>
            <a:pPr algn="l">
              <a:lnSpc>
                <a:spcPts val="3500"/>
              </a:lnSpc>
            </a:pPr>
            <a:r>
              <a:rPr lang="en-US" sz="2500">
                <a:solidFill>
                  <a:srgbClr val="000000"/>
                </a:solidFill>
                <a:latin typeface="Canva Sans"/>
                <a:ea typeface="Canva Sans"/>
                <a:cs typeface="Canva Sans"/>
                <a:sym typeface="Canva Sans"/>
              </a:rPr>
              <a:t>Sample:</a:t>
            </a:r>
          </a:p>
          <a:p>
            <a:pPr algn="l">
              <a:lnSpc>
                <a:spcPts val="3500"/>
              </a:lnSpc>
            </a:pPr>
          </a:p>
          <a:p>
            <a:pPr algn="l">
              <a:lnSpc>
                <a:spcPts val="3500"/>
              </a:lnSpc>
            </a:pPr>
            <a:r>
              <a:rPr lang="en-US" sz="2500">
                <a:solidFill>
                  <a:srgbClr val="000000"/>
                </a:solidFill>
                <a:latin typeface="Canva Sans"/>
                <a:ea typeface="Canva Sans"/>
                <a:cs typeface="Canva Sans"/>
                <a:sym typeface="Canva Sans"/>
              </a:rPr>
              <a:t>From a population of 300 teachers, 169 are </a:t>
            </a:r>
          </a:p>
          <a:p>
            <a:pPr algn="l">
              <a:lnSpc>
                <a:spcPts val="3500"/>
              </a:lnSpc>
            </a:pPr>
            <a:r>
              <a:rPr lang="en-US" sz="2500">
                <a:solidFill>
                  <a:srgbClr val="000000"/>
                </a:solidFill>
                <a:latin typeface="Canva Sans"/>
                <a:ea typeface="Canva Sans"/>
                <a:cs typeface="Canva Sans"/>
                <a:sym typeface="Canva Sans"/>
              </a:rPr>
              <a:t>selected randomly for the sample using draw lots</a:t>
            </a:r>
          </a:p>
          <a:p>
            <a:pPr algn="l">
              <a:lnSpc>
                <a:spcPts val="3500"/>
              </a:lnSpc>
            </a:pPr>
            <a:r>
              <a:rPr lang="en-US" sz="2500">
                <a:solidFill>
                  <a:srgbClr val="000000"/>
                </a:solidFill>
                <a:latin typeface="Canva Sans"/>
                <a:ea typeface="Canva Sans"/>
                <a:cs typeface="Canva Sans"/>
                <a:sym typeface="Canva Sans"/>
              </a:rPr>
              <a:t>or other style of selection.</a:t>
            </a:r>
          </a:p>
          <a:p>
            <a:pPr algn="l">
              <a:lnSpc>
                <a:spcPts val="3500"/>
              </a:lnSpc>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8073046" y="1551132"/>
            <a:ext cx="17365023" cy="0"/>
          </a:xfrm>
          <a:prstGeom prst="line">
            <a:avLst/>
          </a:prstGeom>
          <a:ln cap="flat" w="19050">
            <a:solidFill>
              <a:srgbClr val="000000"/>
            </a:solidFill>
            <a:prstDash val="solid"/>
            <a:headEnd type="none" len="sm" w="sm"/>
            <a:tailEnd type="none" len="sm" w="sm"/>
          </a:ln>
        </p:spPr>
      </p:sp>
      <p:grpSp>
        <p:nvGrpSpPr>
          <p:cNvPr name="Group 3" id="3"/>
          <p:cNvGrpSpPr/>
          <p:nvPr/>
        </p:nvGrpSpPr>
        <p:grpSpPr>
          <a:xfrm rot="0">
            <a:off x="0" y="-61453"/>
            <a:ext cx="2516741" cy="2901321"/>
            <a:chOff x="0" y="0"/>
            <a:chExt cx="3355654" cy="3868428"/>
          </a:xfrm>
        </p:grpSpPr>
        <p:pic>
          <p:nvPicPr>
            <p:cNvPr name="Picture 4" id="4"/>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sp>
        <p:nvSpPr>
          <p:cNvPr name="TextBox 5" id="5"/>
          <p:cNvSpPr txBox="true"/>
          <p:nvPr/>
        </p:nvSpPr>
        <p:spPr>
          <a:xfrm rot="0">
            <a:off x="3157456" y="660166"/>
            <a:ext cx="15130544" cy="870418"/>
          </a:xfrm>
          <a:prstGeom prst="rect">
            <a:avLst/>
          </a:prstGeom>
        </p:spPr>
        <p:txBody>
          <a:bodyPr anchor="t" rtlCol="false" tIns="0" lIns="0" bIns="0" rIns="0">
            <a:spAutoFit/>
          </a:bodyPr>
          <a:lstStyle/>
          <a:p>
            <a:pPr algn="l" marL="0" indent="0" lvl="0">
              <a:lnSpc>
                <a:spcPts val="6447"/>
              </a:lnSpc>
              <a:spcBef>
                <a:spcPct val="0"/>
              </a:spcBef>
            </a:pPr>
            <a:r>
              <a:rPr lang="en-US" sz="6646">
                <a:solidFill>
                  <a:srgbClr val="000000"/>
                </a:solidFill>
                <a:latin typeface="HK Grotesk Medium"/>
                <a:ea typeface="HK Grotesk Medium"/>
                <a:cs typeface="HK Grotesk Medium"/>
                <a:sym typeface="HK Grotesk Medium"/>
              </a:rPr>
              <a:t>When to use Simple Random Sampling?</a:t>
            </a:r>
          </a:p>
        </p:txBody>
      </p:sp>
      <p:sp>
        <p:nvSpPr>
          <p:cNvPr name="TextBox 6" id="6"/>
          <p:cNvSpPr txBox="true"/>
          <p:nvPr/>
        </p:nvSpPr>
        <p:spPr>
          <a:xfrm rot="0">
            <a:off x="3774650" y="2198535"/>
            <a:ext cx="13896156" cy="2836545"/>
          </a:xfrm>
          <a:prstGeom prst="rect">
            <a:avLst/>
          </a:prstGeom>
        </p:spPr>
        <p:txBody>
          <a:bodyPr anchor="t" rtlCol="false" tIns="0" lIns="0" bIns="0" rIns="0">
            <a:spAutoFit/>
          </a:bodyPr>
          <a:lstStyle/>
          <a:p>
            <a:pPr algn="l">
              <a:lnSpc>
                <a:spcPts val="3779"/>
              </a:lnSpc>
              <a:spcBef>
                <a:spcPct val="0"/>
              </a:spcBef>
            </a:pPr>
            <a:r>
              <a:rPr lang="en-US" sz="2699">
                <a:solidFill>
                  <a:srgbClr val="000000"/>
                </a:solidFill>
                <a:latin typeface="Open Sauce"/>
                <a:ea typeface="Open Sauce"/>
                <a:cs typeface="Open Sauce"/>
                <a:sym typeface="Open Sauce"/>
              </a:rPr>
              <a:t>is used to make statistical inferences about a population.</a:t>
            </a:r>
          </a:p>
          <a:p>
            <a:pPr algn="l">
              <a:lnSpc>
                <a:spcPts val="3779"/>
              </a:lnSpc>
              <a:spcBef>
                <a:spcPct val="0"/>
              </a:spcBef>
            </a:pPr>
            <a:r>
              <a:rPr lang="en-US" sz="2699">
                <a:solidFill>
                  <a:srgbClr val="000000"/>
                </a:solidFill>
                <a:latin typeface="Open Sauce"/>
                <a:ea typeface="Open Sauce"/>
                <a:cs typeface="Open Sauce"/>
                <a:sym typeface="Open Sauce"/>
              </a:rPr>
              <a:t>It helps ensure high internal validity: randomization is the best method to reduce the</a:t>
            </a:r>
          </a:p>
          <a:p>
            <a:pPr algn="l">
              <a:lnSpc>
                <a:spcPts val="3779"/>
              </a:lnSpc>
              <a:spcBef>
                <a:spcPct val="0"/>
              </a:spcBef>
            </a:pPr>
            <a:r>
              <a:rPr lang="en-US" sz="2699">
                <a:solidFill>
                  <a:srgbClr val="000000"/>
                </a:solidFill>
                <a:latin typeface="Open Sauce"/>
                <a:ea typeface="Open Sauce"/>
                <a:cs typeface="Open Sauce"/>
                <a:sym typeface="Open Sauce"/>
              </a:rPr>
              <a:t> impact of potential confounding variables.</a:t>
            </a:r>
          </a:p>
          <a:p>
            <a:pPr algn="l">
              <a:lnSpc>
                <a:spcPts val="3779"/>
              </a:lnSpc>
              <a:spcBef>
                <a:spcPct val="0"/>
              </a:spcBef>
            </a:pPr>
          </a:p>
          <a:p>
            <a:pPr algn="l">
              <a:lnSpc>
                <a:spcPts val="3779"/>
              </a:lnSpc>
              <a:spcBef>
                <a:spcPct val="0"/>
              </a:spcBef>
            </a:pPr>
            <a:r>
              <a:rPr lang="en-US" sz="2699">
                <a:solidFill>
                  <a:srgbClr val="000000"/>
                </a:solidFill>
                <a:latin typeface="Open Sauce"/>
                <a:ea typeface="Open Sauce"/>
                <a:cs typeface="Open Sauce"/>
                <a:sym typeface="Open Sauce"/>
              </a:rPr>
              <a:t>In addition, with a large enough sample size, a simple random sample has high </a:t>
            </a:r>
          </a:p>
          <a:p>
            <a:pPr algn="l">
              <a:lnSpc>
                <a:spcPts val="3779"/>
              </a:lnSpc>
              <a:spcBef>
                <a:spcPct val="0"/>
              </a:spcBef>
            </a:pPr>
            <a:r>
              <a:rPr lang="en-US" sz="2699">
                <a:solidFill>
                  <a:srgbClr val="000000"/>
                </a:solidFill>
                <a:latin typeface="Open Sauce"/>
                <a:ea typeface="Open Sauce"/>
                <a:cs typeface="Open Sauce"/>
                <a:sym typeface="Open Sauce"/>
              </a:rPr>
              <a:t>external validity: it represents the characteristics of the larger population.</a:t>
            </a:r>
          </a:p>
        </p:txBody>
      </p:sp>
      <p:grpSp>
        <p:nvGrpSpPr>
          <p:cNvPr name="Group 7" id="7"/>
          <p:cNvGrpSpPr/>
          <p:nvPr/>
        </p:nvGrpSpPr>
        <p:grpSpPr>
          <a:xfrm rot="0">
            <a:off x="557971" y="5720583"/>
            <a:ext cx="3917540" cy="772950"/>
            <a:chOff x="0" y="0"/>
            <a:chExt cx="1870069" cy="368974"/>
          </a:xfrm>
        </p:grpSpPr>
        <p:sp>
          <p:nvSpPr>
            <p:cNvPr name="Freeform 8" id="8"/>
            <p:cNvSpPr/>
            <p:nvPr/>
          </p:nvSpPr>
          <p:spPr>
            <a:xfrm flipH="false" flipV="false" rot="0">
              <a:off x="0" y="0"/>
              <a:ext cx="1870069" cy="368974"/>
            </a:xfrm>
            <a:custGeom>
              <a:avLst/>
              <a:gdLst/>
              <a:ahLst/>
              <a:cxnLst/>
              <a:rect r="r" b="b" t="t" l="l"/>
              <a:pathLst>
                <a:path h="368974" w="1870069">
                  <a:moveTo>
                    <a:pt x="0" y="0"/>
                  </a:moveTo>
                  <a:lnTo>
                    <a:pt x="1870069" y="0"/>
                  </a:lnTo>
                  <a:lnTo>
                    <a:pt x="1870069" y="368974"/>
                  </a:lnTo>
                  <a:lnTo>
                    <a:pt x="0" y="368974"/>
                  </a:lnTo>
                  <a:close/>
                </a:path>
              </a:pathLst>
            </a:custGeom>
            <a:solidFill>
              <a:srgbClr val="2B2B2A"/>
            </a:solidFill>
            <a:ln cap="sq">
              <a:noFill/>
              <a:prstDash val="solid"/>
              <a:miter/>
            </a:ln>
          </p:spPr>
        </p:sp>
        <p:sp>
          <p:nvSpPr>
            <p:cNvPr name="TextBox 9" id="9"/>
            <p:cNvSpPr txBox="true"/>
            <p:nvPr/>
          </p:nvSpPr>
          <p:spPr>
            <a:xfrm>
              <a:off x="0" y="-47625"/>
              <a:ext cx="1870069" cy="416599"/>
            </a:xfrm>
            <a:prstGeom prst="rect">
              <a:avLst/>
            </a:prstGeom>
          </p:spPr>
          <p:txBody>
            <a:bodyPr anchor="ctr" rtlCol="false" tIns="50800" lIns="50800" bIns="50800" rIns="50800"/>
            <a:lstStyle/>
            <a:p>
              <a:pPr algn="ctr" marL="0" indent="0" lvl="0">
                <a:lnSpc>
                  <a:spcPts val="3639"/>
                </a:lnSpc>
                <a:spcBef>
                  <a:spcPct val="0"/>
                </a:spcBef>
              </a:pPr>
            </a:p>
          </p:txBody>
        </p:sp>
      </p:grpSp>
      <p:sp>
        <p:nvSpPr>
          <p:cNvPr name="TextBox 10" id="10"/>
          <p:cNvSpPr txBox="true"/>
          <p:nvPr/>
        </p:nvSpPr>
        <p:spPr>
          <a:xfrm rot="0">
            <a:off x="877552" y="5751669"/>
            <a:ext cx="3040931" cy="580390"/>
          </a:xfrm>
          <a:prstGeom prst="rect">
            <a:avLst/>
          </a:prstGeom>
        </p:spPr>
        <p:txBody>
          <a:bodyPr anchor="t" rtlCol="false" tIns="0" lIns="0" bIns="0" rIns="0">
            <a:spAutoFit/>
          </a:bodyPr>
          <a:lstStyle/>
          <a:p>
            <a:pPr algn="ctr">
              <a:lnSpc>
                <a:spcPts val="4759"/>
              </a:lnSpc>
            </a:pPr>
            <a:r>
              <a:rPr lang="en-US" sz="3399">
                <a:solidFill>
                  <a:srgbClr val="FFFFFF"/>
                </a:solidFill>
                <a:latin typeface="Canva Sans"/>
                <a:ea typeface="Canva Sans"/>
                <a:cs typeface="Canva Sans"/>
                <a:sym typeface="Canva Sans"/>
              </a:rPr>
              <a:t>Pre-requisites:</a:t>
            </a:r>
          </a:p>
        </p:txBody>
      </p:sp>
      <p:sp>
        <p:nvSpPr>
          <p:cNvPr name="TextBox 11" id="11"/>
          <p:cNvSpPr txBox="true"/>
          <p:nvPr/>
        </p:nvSpPr>
        <p:spPr>
          <a:xfrm rot="0">
            <a:off x="1028700" y="6594180"/>
            <a:ext cx="13696950" cy="1893316"/>
          </a:xfrm>
          <a:prstGeom prst="rect">
            <a:avLst/>
          </a:prstGeom>
        </p:spPr>
        <p:txBody>
          <a:bodyPr anchor="t" rtlCol="false" tIns="0" lIns="0" bIns="0" rIns="0">
            <a:spAutoFit/>
          </a:bodyPr>
          <a:lstStyle/>
          <a:p>
            <a:pPr algn="l">
              <a:lnSpc>
                <a:spcPts val="3793"/>
              </a:lnSpc>
            </a:pPr>
            <a:r>
              <a:rPr lang="en-US" sz="2709">
                <a:solidFill>
                  <a:srgbClr val="000000"/>
                </a:solidFill>
                <a:latin typeface="Canva Sans"/>
                <a:ea typeface="Canva Sans"/>
                <a:cs typeface="Canva Sans"/>
                <a:sym typeface="Canva Sans"/>
              </a:rPr>
              <a:t>📌 You have a complete list of every member of the population.</a:t>
            </a:r>
          </a:p>
          <a:p>
            <a:pPr algn="l">
              <a:lnSpc>
                <a:spcPts val="3793"/>
              </a:lnSpc>
            </a:pPr>
            <a:r>
              <a:rPr lang="en-US" sz="2709">
                <a:solidFill>
                  <a:srgbClr val="000000"/>
                </a:solidFill>
                <a:latin typeface="Canva Sans"/>
                <a:ea typeface="Canva Sans"/>
                <a:cs typeface="Canva Sans"/>
                <a:sym typeface="Canva Sans"/>
              </a:rPr>
              <a:t>📌 You can contact or access each member of the population if they are selected.</a:t>
            </a:r>
          </a:p>
          <a:p>
            <a:pPr algn="l">
              <a:lnSpc>
                <a:spcPts val="3793"/>
              </a:lnSpc>
            </a:pPr>
            <a:r>
              <a:rPr lang="en-US" sz="2709">
                <a:solidFill>
                  <a:srgbClr val="000000"/>
                </a:solidFill>
                <a:latin typeface="Canva Sans"/>
                <a:ea typeface="Canva Sans"/>
                <a:cs typeface="Canva Sans"/>
                <a:sym typeface="Canva Sans"/>
              </a:rPr>
              <a:t>📌 You have the time and resources to collect data from the necessary sample size.</a:t>
            </a:r>
          </a:p>
          <a:p>
            <a:pPr algn="l">
              <a:lnSpc>
                <a:spcPts val="3793"/>
              </a:lnSpc>
            </a:pPr>
          </a:p>
        </p:txBody>
      </p:sp>
      <p:sp>
        <p:nvSpPr>
          <p:cNvPr name="TextBox 12" id="12"/>
          <p:cNvSpPr txBox="true"/>
          <p:nvPr/>
        </p:nvSpPr>
        <p:spPr>
          <a:xfrm rot="0">
            <a:off x="676695" y="8449396"/>
            <a:ext cx="17611305" cy="895985"/>
          </a:xfrm>
          <a:prstGeom prst="rect">
            <a:avLst/>
          </a:prstGeom>
        </p:spPr>
        <p:txBody>
          <a:bodyPr anchor="t" rtlCol="false" tIns="0" lIns="0" bIns="0" rIns="0">
            <a:spAutoFit/>
          </a:bodyPr>
          <a:lstStyle/>
          <a:p>
            <a:pPr algn="l">
              <a:lnSpc>
                <a:spcPts val="3639"/>
              </a:lnSpc>
              <a:spcBef>
                <a:spcPct val="0"/>
              </a:spcBef>
            </a:pPr>
            <a:r>
              <a:rPr lang="en-US" sz="2599">
                <a:solidFill>
                  <a:srgbClr val="8C52FF"/>
                </a:solidFill>
                <a:latin typeface="Open Sauce"/>
                <a:ea typeface="Open Sauce"/>
                <a:cs typeface="Open Sauce"/>
                <a:sym typeface="Open Sauce"/>
              </a:rPr>
              <a:t>Simple random sampling works best if you have a lot of time and resources to conduct your study, or if you are studying a limited population that can easily be sampled.</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8073046" y="1551132"/>
            <a:ext cx="17365023" cy="0"/>
          </a:xfrm>
          <a:prstGeom prst="line">
            <a:avLst/>
          </a:prstGeom>
          <a:ln cap="flat" w="19050">
            <a:solidFill>
              <a:srgbClr val="000000"/>
            </a:solidFill>
            <a:prstDash val="solid"/>
            <a:headEnd type="none" len="sm" w="sm"/>
            <a:tailEnd type="none" len="sm" w="sm"/>
          </a:ln>
        </p:spPr>
      </p:sp>
      <p:grpSp>
        <p:nvGrpSpPr>
          <p:cNvPr name="Group 3" id="3"/>
          <p:cNvGrpSpPr/>
          <p:nvPr/>
        </p:nvGrpSpPr>
        <p:grpSpPr>
          <a:xfrm rot="0">
            <a:off x="0" y="-61453"/>
            <a:ext cx="2516741" cy="2901321"/>
            <a:chOff x="0" y="0"/>
            <a:chExt cx="3355654" cy="3868428"/>
          </a:xfrm>
        </p:grpSpPr>
        <p:pic>
          <p:nvPicPr>
            <p:cNvPr name="Picture 4" id="4"/>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sp>
        <p:nvSpPr>
          <p:cNvPr name="Freeform 5" id="5"/>
          <p:cNvSpPr/>
          <p:nvPr/>
        </p:nvSpPr>
        <p:spPr>
          <a:xfrm flipH="false" flipV="false" rot="0">
            <a:off x="2138351" y="5838716"/>
            <a:ext cx="13437884" cy="5261774"/>
          </a:xfrm>
          <a:custGeom>
            <a:avLst/>
            <a:gdLst/>
            <a:ahLst/>
            <a:cxnLst/>
            <a:rect r="r" b="b" t="t" l="l"/>
            <a:pathLst>
              <a:path h="5261774" w="13437884">
                <a:moveTo>
                  <a:pt x="0" y="0"/>
                </a:moveTo>
                <a:lnTo>
                  <a:pt x="13437885" y="0"/>
                </a:lnTo>
                <a:lnTo>
                  <a:pt x="13437885" y="5261774"/>
                </a:lnTo>
                <a:lnTo>
                  <a:pt x="0" y="5261774"/>
                </a:lnTo>
                <a:lnTo>
                  <a:pt x="0" y="0"/>
                </a:lnTo>
                <a:close/>
              </a:path>
            </a:pathLst>
          </a:custGeom>
          <a:blipFill>
            <a:blip r:embed="rId3"/>
            <a:stretch>
              <a:fillRect l="0" t="-721" r="0" b="-721"/>
            </a:stretch>
          </a:blipFill>
        </p:spPr>
      </p:sp>
      <p:sp>
        <p:nvSpPr>
          <p:cNvPr name="TextBox 6" id="6"/>
          <p:cNvSpPr txBox="true"/>
          <p:nvPr/>
        </p:nvSpPr>
        <p:spPr>
          <a:xfrm rot="0">
            <a:off x="3157456" y="660166"/>
            <a:ext cx="15130544" cy="870418"/>
          </a:xfrm>
          <a:prstGeom prst="rect">
            <a:avLst/>
          </a:prstGeom>
        </p:spPr>
        <p:txBody>
          <a:bodyPr anchor="t" rtlCol="false" tIns="0" lIns="0" bIns="0" rIns="0">
            <a:spAutoFit/>
          </a:bodyPr>
          <a:lstStyle/>
          <a:p>
            <a:pPr algn="l" marL="0" indent="0" lvl="0">
              <a:lnSpc>
                <a:spcPts val="6447"/>
              </a:lnSpc>
              <a:spcBef>
                <a:spcPct val="0"/>
              </a:spcBef>
            </a:pPr>
            <a:r>
              <a:rPr lang="en-US" sz="6646">
                <a:solidFill>
                  <a:srgbClr val="000000"/>
                </a:solidFill>
                <a:latin typeface="HK Grotesk Medium"/>
                <a:ea typeface="HK Grotesk Medium"/>
                <a:cs typeface="HK Grotesk Medium"/>
                <a:sym typeface="HK Grotesk Medium"/>
              </a:rPr>
              <a:t>Systematic Sampling</a:t>
            </a:r>
          </a:p>
        </p:txBody>
      </p:sp>
      <p:sp>
        <p:nvSpPr>
          <p:cNvPr name="TextBox 7" id="7"/>
          <p:cNvSpPr txBox="true"/>
          <p:nvPr/>
        </p:nvSpPr>
        <p:spPr>
          <a:xfrm rot="0">
            <a:off x="3597331" y="2649615"/>
            <a:ext cx="14690669" cy="941070"/>
          </a:xfrm>
          <a:prstGeom prst="rect">
            <a:avLst/>
          </a:prstGeom>
        </p:spPr>
        <p:txBody>
          <a:bodyPr anchor="t" rtlCol="false" tIns="0" lIns="0" bIns="0" rIns="0">
            <a:spAutoFit/>
          </a:bodyPr>
          <a:lstStyle/>
          <a:p>
            <a:pPr algn="l">
              <a:lnSpc>
                <a:spcPts val="3780"/>
              </a:lnSpc>
            </a:pPr>
            <a:r>
              <a:rPr lang="en-US" sz="2700">
                <a:solidFill>
                  <a:srgbClr val="000000"/>
                </a:solidFill>
                <a:latin typeface="Canva Sans"/>
                <a:ea typeface="Canva Sans"/>
                <a:cs typeface="Canva Sans"/>
                <a:sym typeface="Canva Sans"/>
              </a:rPr>
              <a:t>involves choosing your sample based on a regular interval, rather than a fully random selection. It can also be used when you don’t have a complete list of the population.</a:t>
            </a:r>
          </a:p>
        </p:txBody>
      </p:sp>
      <p:sp>
        <p:nvSpPr>
          <p:cNvPr name="TextBox 8" id="8"/>
          <p:cNvSpPr txBox="true"/>
          <p:nvPr/>
        </p:nvSpPr>
        <p:spPr>
          <a:xfrm rot="0">
            <a:off x="8058678" y="4168140"/>
            <a:ext cx="10229322" cy="1893570"/>
          </a:xfrm>
          <a:prstGeom prst="rect">
            <a:avLst/>
          </a:prstGeom>
        </p:spPr>
        <p:txBody>
          <a:bodyPr anchor="t" rtlCol="false" tIns="0" lIns="0" bIns="0" rIns="0">
            <a:spAutoFit/>
          </a:bodyPr>
          <a:lstStyle/>
          <a:p>
            <a:pPr algn="l">
              <a:lnSpc>
                <a:spcPts val="3780"/>
              </a:lnSpc>
            </a:pPr>
            <a:r>
              <a:rPr lang="en-US" sz="2700">
                <a:solidFill>
                  <a:srgbClr val="000000"/>
                </a:solidFill>
                <a:latin typeface="Canva Sans"/>
                <a:ea typeface="Canva Sans"/>
                <a:cs typeface="Canva Sans"/>
                <a:sym typeface="Canva Sans"/>
              </a:rPr>
              <a:t>Involves choosing your sample based on a regular interval, rather than a fully random selection. It can also be used when you don’t have a complete list of the population.</a:t>
            </a:r>
          </a:p>
          <a:p>
            <a:pPr algn="l">
              <a:lnSpc>
                <a:spcPts val="3780"/>
              </a:lnSpc>
            </a:pPr>
          </a:p>
        </p:txBody>
      </p:sp>
      <p:grpSp>
        <p:nvGrpSpPr>
          <p:cNvPr name="Group 9" id="9"/>
          <p:cNvGrpSpPr/>
          <p:nvPr/>
        </p:nvGrpSpPr>
        <p:grpSpPr>
          <a:xfrm rot="0">
            <a:off x="3157456" y="1813947"/>
            <a:ext cx="5414785" cy="583218"/>
            <a:chOff x="0" y="0"/>
            <a:chExt cx="2584791" cy="278404"/>
          </a:xfrm>
        </p:grpSpPr>
        <p:sp>
          <p:nvSpPr>
            <p:cNvPr name="Freeform 10" id="10"/>
            <p:cNvSpPr/>
            <p:nvPr/>
          </p:nvSpPr>
          <p:spPr>
            <a:xfrm flipH="false" flipV="false" rot="0">
              <a:off x="0" y="0"/>
              <a:ext cx="2584791" cy="278404"/>
            </a:xfrm>
            <a:custGeom>
              <a:avLst/>
              <a:gdLst/>
              <a:ahLst/>
              <a:cxnLst/>
              <a:rect r="r" b="b" t="t" l="l"/>
              <a:pathLst>
                <a:path h="278404" w="2584791">
                  <a:moveTo>
                    <a:pt x="0" y="0"/>
                  </a:moveTo>
                  <a:lnTo>
                    <a:pt x="2584791" y="0"/>
                  </a:lnTo>
                  <a:lnTo>
                    <a:pt x="2584791" y="278404"/>
                  </a:lnTo>
                  <a:lnTo>
                    <a:pt x="0" y="278404"/>
                  </a:lnTo>
                  <a:close/>
                </a:path>
              </a:pathLst>
            </a:custGeom>
            <a:solidFill>
              <a:srgbClr val="2B2B2A"/>
            </a:solidFill>
            <a:ln cap="sq">
              <a:noFill/>
              <a:prstDash val="solid"/>
              <a:miter/>
            </a:ln>
          </p:spPr>
        </p:sp>
        <p:sp>
          <p:nvSpPr>
            <p:cNvPr name="TextBox 11" id="11"/>
            <p:cNvSpPr txBox="true"/>
            <p:nvPr/>
          </p:nvSpPr>
          <p:spPr>
            <a:xfrm>
              <a:off x="0" y="-47625"/>
              <a:ext cx="2584791" cy="326029"/>
            </a:xfrm>
            <a:prstGeom prst="rect">
              <a:avLst/>
            </a:prstGeom>
          </p:spPr>
          <p:txBody>
            <a:bodyPr anchor="ctr" rtlCol="false" tIns="50800" lIns="50800" bIns="50800" rIns="50800"/>
            <a:lstStyle/>
            <a:p>
              <a:pPr algn="ctr" marL="0" indent="0" lvl="0">
                <a:lnSpc>
                  <a:spcPts val="3639"/>
                </a:lnSpc>
                <a:spcBef>
                  <a:spcPct val="0"/>
                </a:spcBef>
              </a:pPr>
            </a:p>
          </p:txBody>
        </p:sp>
      </p:grpSp>
      <p:sp>
        <p:nvSpPr>
          <p:cNvPr name="TextBox 12" id="12"/>
          <p:cNvSpPr txBox="true"/>
          <p:nvPr/>
        </p:nvSpPr>
        <p:spPr>
          <a:xfrm rot="0">
            <a:off x="3157456" y="1882816"/>
            <a:ext cx="5414785" cy="514350"/>
          </a:xfrm>
          <a:prstGeom prst="rect">
            <a:avLst/>
          </a:prstGeom>
        </p:spPr>
        <p:txBody>
          <a:bodyPr anchor="t" rtlCol="false" tIns="0" lIns="0" bIns="0" rIns="0">
            <a:spAutoFit/>
          </a:bodyPr>
          <a:lstStyle/>
          <a:p>
            <a:pPr algn="ctr">
              <a:lnSpc>
                <a:spcPts val="4200"/>
              </a:lnSpc>
            </a:pPr>
            <a:r>
              <a:rPr lang="en-US" sz="3000">
                <a:solidFill>
                  <a:srgbClr val="FFFFFF"/>
                </a:solidFill>
                <a:latin typeface="Canva Sans Bold"/>
                <a:ea typeface="Canva Sans Bold"/>
                <a:cs typeface="Canva Sans Bold"/>
                <a:sym typeface="Canva Sans Bold"/>
              </a:rPr>
              <a:t>2. Systematic Sampling</a:t>
            </a:r>
          </a:p>
        </p:txBody>
      </p:sp>
      <p:sp>
        <p:nvSpPr>
          <p:cNvPr name="TextBox 13" id="13"/>
          <p:cNvSpPr txBox="true"/>
          <p:nvPr/>
        </p:nvSpPr>
        <p:spPr>
          <a:xfrm rot="0">
            <a:off x="215149" y="4168140"/>
            <a:ext cx="7617106" cy="1893570"/>
          </a:xfrm>
          <a:prstGeom prst="rect">
            <a:avLst/>
          </a:prstGeom>
        </p:spPr>
        <p:txBody>
          <a:bodyPr anchor="t" rtlCol="false" tIns="0" lIns="0" bIns="0" rIns="0">
            <a:spAutoFit/>
          </a:bodyPr>
          <a:lstStyle/>
          <a:p>
            <a:pPr algn="l">
              <a:lnSpc>
                <a:spcPts val="3780"/>
              </a:lnSpc>
            </a:pPr>
            <a:r>
              <a:rPr lang="en-US" sz="2700">
                <a:solidFill>
                  <a:srgbClr val="000000"/>
                </a:solidFill>
                <a:latin typeface="Canva Sans"/>
                <a:ea typeface="Canva Sans"/>
                <a:cs typeface="Canva Sans"/>
                <a:sym typeface="Canva Sans"/>
              </a:rPr>
              <a:t>Is more simplified and versatile probability</a:t>
            </a:r>
          </a:p>
          <a:p>
            <a:pPr algn="l">
              <a:lnSpc>
                <a:spcPts val="3780"/>
              </a:lnSpc>
            </a:pPr>
            <a:r>
              <a:rPr lang="en-US" sz="2700">
                <a:solidFill>
                  <a:srgbClr val="000000"/>
                </a:solidFill>
                <a:latin typeface="Canva Sans"/>
                <a:ea typeface="Canva Sans"/>
                <a:cs typeface="Canva Sans"/>
                <a:sym typeface="Canva Sans"/>
              </a:rPr>
              <a:t>sampling method where researchers select members of the  population at a regular interval.</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8073046" y="1551132"/>
            <a:ext cx="17365023" cy="0"/>
          </a:xfrm>
          <a:prstGeom prst="line">
            <a:avLst/>
          </a:prstGeom>
          <a:ln cap="flat" w="19050">
            <a:solidFill>
              <a:srgbClr val="000000"/>
            </a:solidFill>
            <a:prstDash val="solid"/>
            <a:headEnd type="none" len="sm" w="sm"/>
            <a:tailEnd type="none" len="sm" w="sm"/>
          </a:ln>
        </p:spPr>
      </p:sp>
      <p:grpSp>
        <p:nvGrpSpPr>
          <p:cNvPr name="Group 3" id="3"/>
          <p:cNvGrpSpPr/>
          <p:nvPr/>
        </p:nvGrpSpPr>
        <p:grpSpPr>
          <a:xfrm rot="0">
            <a:off x="0" y="-61453"/>
            <a:ext cx="2516741" cy="2901321"/>
            <a:chOff x="0" y="0"/>
            <a:chExt cx="3355654" cy="3868428"/>
          </a:xfrm>
        </p:grpSpPr>
        <p:pic>
          <p:nvPicPr>
            <p:cNvPr name="Picture 4" id="4"/>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sp>
        <p:nvSpPr>
          <p:cNvPr name="TextBox 5" id="5"/>
          <p:cNvSpPr txBox="true"/>
          <p:nvPr/>
        </p:nvSpPr>
        <p:spPr>
          <a:xfrm rot="0">
            <a:off x="3157456" y="660166"/>
            <a:ext cx="15130544" cy="870418"/>
          </a:xfrm>
          <a:prstGeom prst="rect">
            <a:avLst/>
          </a:prstGeom>
        </p:spPr>
        <p:txBody>
          <a:bodyPr anchor="t" rtlCol="false" tIns="0" lIns="0" bIns="0" rIns="0">
            <a:spAutoFit/>
          </a:bodyPr>
          <a:lstStyle/>
          <a:p>
            <a:pPr algn="l" marL="0" indent="0" lvl="0">
              <a:lnSpc>
                <a:spcPts val="6447"/>
              </a:lnSpc>
              <a:spcBef>
                <a:spcPct val="0"/>
              </a:spcBef>
            </a:pPr>
            <a:r>
              <a:rPr lang="en-US" sz="6646">
                <a:solidFill>
                  <a:srgbClr val="000000"/>
                </a:solidFill>
                <a:latin typeface="HK Grotesk Medium"/>
                <a:ea typeface="HK Grotesk Medium"/>
                <a:cs typeface="HK Grotesk Medium"/>
                <a:sym typeface="HK Grotesk Medium"/>
              </a:rPr>
              <a:t>Systematic Sampling</a:t>
            </a:r>
          </a:p>
        </p:txBody>
      </p:sp>
      <p:sp>
        <p:nvSpPr>
          <p:cNvPr name="TextBox 6" id="6"/>
          <p:cNvSpPr txBox="true"/>
          <p:nvPr/>
        </p:nvSpPr>
        <p:spPr>
          <a:xfrm rot="0">
            <a:off x="382369" y="3167611"/>
            <a:ext cx="18396828" cy="2360295"/>
          </a:xfrm>
          <a:prstGeom prst="rect">
            <a:avLst/>
          </a:prstGeom>
        </p:spPr>
        <p:txBody>
          <a:bodyPr anchor="t" rtlCol="false" tIns="0" lIns="0" bIns="0" rIns="0">
            <a:spAutoFit/>
          </a:bodyPr>
          <a:lstStyle/>
          <a:p>
            <a:pPr algn="l">
              <a:lnSpc>
                <a:spcPts val="3779"/>
              </a:lnSpc>
              <a:spcBef>
                <a:spcPct val="0"/>
              </a:spcBef>
            </a:pPr>
            <a:r>
              <a:rPr lang="en-US" sz="2699">
                <a:solidFill>
                  <a:srgbClr val="000000"/>
                </a:solidFill>
                <a:latin typeface="Open Sauce Bold"/>
                <a:ea typeface="Open Sauce Bold"/>
                <a:cs typeface="Open Sauce Bold"/>
                <a:sym typeface="Open Sauce Bold"/>
              </a:rPr>
              <a:t>In systematic sampling, you have two choices for data collection:</a:t>
            </a:r>
          </a:p>
          <a:p>
            <a:pPr algn="l">
              <a:lnSpc>
                <a:spcPts val="3779"/>
              </a:lnSpc>
              <a:spcBef>
                <a:spcPct val="0"/>
              </a:spcBef>
            </a:pPr>
          </a:p>
          <a:p>
            <a:pPr algn="l">
              <a:lnSpc>
                <a:spcPts val="3779"/>
              </a:lnSpc>
              <a:spcBef>
                <a:spcPct val="0"/>
              </a:spcBef>
            </a:pPr>
            <a:r>
              <a:rPr lang="en-US" sz="2699">
                <a:solidFill>
                  <a:srgbClr val="000000"/>
                </a:solidFill>
                <a:latin typeface="Open Sauce"/>
                <a:ea typeface="Open Sauce"/>
                <a:cs typeface="Open Sauce"/>
                <a:sym typeface="Open Sauce"/>
              </a:rPr>
              <a:t>📌 You can select your sample ahead of time from a list and then approach the selected subjects to collect </a:t>
            </a:r>
          </a:p>
          <a:p>
            <a:pPr algn="l">
              <a:lnSpc>
                <a:spcPts val="3779"/>
              </a:lnSpc>
              <a:spcBef>
                <a:spcPct val="0"/>
              </a:spcBef>
            </a:pPr>
            <a:r>
              <a:rPr lang="en-US" sz="2699">
                <a:solidFill>
                  <a:srgbClr val="000000"/>
                </a:solidFill>
                <a:latin typeface="Open Sauce"/>
                <a:ea typeface="Open Sauce"/>
                <a:cs typeface="Open Sauce"/>
                <a:sym typeface="Open Sauce"/>
              </a:rPr>
              <a:t>data, or;</a:t>
            </a:r>
          </a:p>
          <a:p>
            <a:pPr algn="l">
              <a:lnSpc>
                <a:spcPts val="3779"/>
              </a:lnSpc>
              <a:spcBef>
                <a:spcPct val="0"/>
              </a:spcBef>
            </a:pPr>
            <a:r>
              <a:rPr lang="en-US" sz="2699">
                <a:solidFill>
                  <a:srgbClr val="000000"/>
                </a:solidFill>
                <a:latin typeface="Open Sauce"/>
                <a:ea typeface="Open Sauce"/>
                <a:cs typeface="Open Sauce"/>
                <a:sym typeface="Open Sauce"/>
              </a:rPr>
              <a:t>📌 You can approach every kth member of your target population to ask them to participate in your study.</a:t>
            </a:r>
          </a:p>
        </p:txBody>
      </p:sp>
      <p:sp>
        <p:nvSpPr>
          <p:cNvPr name="TextBox 7" id="7"/>
          <p:cNvSpPr txBox="true"/>
          <p:nvPr/>
        </p:nvSpPr>
        <p:spPr>
          <a:xfrm rot="0">
            <a:off x="382369" y="5855649"/>
            <a:ext cx="17773650" cy="3789045"/>
          </a:xfrm>
          <a:prstGeom prst="rect">
            <a:avLst/>
          </a:prstGeom>
        </p:spPr>
        <p:txBody>
          <a:bodyPr anchor="t" rtlCol="false" tIns="0" lIns="0" bIns="0" rIns="0">
            <a:spAutoFit/>
          </a:bodyPr>
          <a:lstStyle/>
          <a:p>
            <a:pPr algn="l">
              <a:lnSpc>
                <a:spcPts val="3779"/>
              </a:lnSpc>
              <a:spcBef>
                <a:spcPct val="0"/>
              </a:spcBef>
            </a:pPr>
            <a:r>
              <a:rPr lang="en-US" sz="2699">
                <a:solidFill>
                  <a:srgbClr val="000000"/>
                </a:solidFill>
                <a:latin typeface="Open Sauce Bold"/>
                <a:ea typeface="Open Sauce Bold"/>
                <a:cs typeface="Open Sauce Bold"/>
                <a:sym typeface="Open Sauce Bold"/>
              </a:rPr>
              <a:t>Research example:</a:t>
            </a:r>
          </a:p>
          <a:p>
            <a:pPr algn="l">
              <a:lnSpc>
                <a:spcPts val="3779"/>
              </a:lnSpc>
              <a:spcBef>
                <a:spcPct val="0"/>
              </a:spcBef>
            </a:pPr>
          </a:p>
          <a:p>
            <a:pPr algn="l">
              <a:lnSpc>
                <a:spcPts val="3779"/>
              </a:lnSpc>
              <a:spcBef>
                <a:spcPct val="0"/>
              </a:spcBef>
            </a:pPr>
            <a:r>
              <a:rPr lang="en-US" sz="2699">
                <a:solidFill>
                  <a:srgbClr val="000000"/>
                </a:solidFill>
                <a:latin typeface="Open Sauce"/>
                <a:ea typeface="Open Sauce"/>
                <a:cs typeface="Open Sauce"/>
                <a:sym typeface="Open Sauce"/>
              </a:rPr>
              <a:t>You run a department store and are interested in how you can improve the store experience for your customers. To investigate this question, you ask an employee to stand by the store entrance and survey every 20th visitor who leaves, every day for a week.</a:t>
            </a:r>
          </a:p>
          <a:p>
            <a:pPr algn="l">
              <a:lnSpc>
                <a:spcPts val="3779"/>
              </a:lnSpc>
              <a:spcBef>
                <a:spcPct val="0"/>
              </a:spcBef>
            </a:pPr>
          </a:p>
          <a:p>
            <a:pPr algn="l">
              <a:lnSpc>
                <a:spcPts val="3779"/>
              </a:lnSpc>
              <a:spcBef>
                <a:spcPct val="0"/>
              </a:spcBef>
            </a:pPr>
            <a:r>
              <a:rPr lang="en-US" sz="2699">
                <a:solidFill>
                  <a:srgbClr val="000000"/>
                </a:solidFill>
                <a:latin typeface="Open Sauce"/>
                <a:ea typeface="Open Sauce"/>
                <a:cs typeface="Open Sauce"/>
                <a:sym typeface="Open Sauce"/>
              </a:rPr>
              <a:t>Although you do not necessarily have a list of all your customers ahead of time, this method should still provide you with a representative sample of your customers since their order of exit is essentially random.</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8073046" y="1551132"/>
            <a:ext cx="17365023" cy="0"/>
          </a:xfrm>
          <a:prstGeom prst="line">
            <a:avLst/>
          </a:prstGeom>
          <a:ln cap="flat" w="19050">
            <a:solidFill>
              <a:srgbClr val="000000"/>
            </a:solidFill>
            <a:prstDash val="solid"/>
            <a:headEnd type="none" len="sm" w="sm"/>
            <a:tailEnd type="none" len="sm" w="sm"/>
          </a:ln>
        </p:spPr>
      </p:sp>
      <p:grpSp>
        <p:nvGrpSpPr>
          <p:cNvPr name="Group 3" id="3"/>
          <p:cNvGrpSpPr/>
          <p:nvPr/>
        </p:nvGrpSpPr>
        <p:grpSpPr>
          <a:xfrm rot="0">
            <a:off x="0" y="-61453"/>
            <a:ext cx="2516741" cy="2901321"/>
            <a:chOff x="0" y="0"/>
            <a:chExt cx="3355654" cy="3868428"/>
          </a:xfrm>
        </p:grpSpPr>
        <p:pic>
          <p:nvPicPr>
            <p:cNvPr name="Picture 4" id="4"/>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sp>
        <p:nvSpPr>
          <p:cNvPr name="TextBox 5" id="5"/>
          <p:cNvSpPr txBox="true"/>
          <p:nvPr/>
        </p:nvSpPr>
        <p:spPr>
          <a:xfrm rot="0">
            <a:off x="382369" y="3020816"/>
            <a:ext cx="21171914" cy="1810385"/>
          </a:xfrm>
          <a:prstGeom prst="rect">
            <a:avLst/>
          </a:prstGeom>
        </p:spPr>
        <p:txBody>
          <a:bodyPr anchor="t" rtlCol="false" tIns="0" lIns="0" bIns="0" rIns="0">
            <a:spAutoFit/>
          </a:bodyPr>
          <a:lstStyle/>
          <a:p>
            <a:pPr algn="l">
              <a:lnSpc>
                <a:spcPts val="3639"/>
              </a:lnSpc>
            </a:pPr>
            <a:r>
              <a:rPr lang="en-US" sz="2599">
                <a:solidFill>
                  <a:srgbClr val="000000"/>
                </a:solidFill>
                <a:latin typeface="Open Sauce Bold"/>
                <a:ea typeface="Open Sauce Bold"/>
                <a:cs typeface="Open Sauce Bold"/>
                <a:sym typeface="Open Sauce Bold"/>
              </a:rPr>
              <a:t>Calculate sampling interval k:</a:t>
            </a:r>
          </a:p>
          <a:p>
            <a:pPr algn="l">
              <a:lnSpc>
                <a:spcPts val="3639"/>
              </a:lnSpc>
              <a:spcBef>
                <a:spcPct val="0"/>
              </a:spcBef>
            </a:pPr>
          </a:p>
          <a:p>
            <a:pPr algn="l">
              <a:lnSpc>
                <a:spcPts val="3639"/>
              </a:lnSpc>
              <a:spcBef>
                <a:spcPct val="0"/>
              </a:spcBef>
            </a:pPr>
            <a:r>
              <a:rPr lang="en-US" sz="2599">
                <a:solidFill>
                  <a:srgbClr val="000000"/>
                </a:solidFill>
                <a:latin typeface="Open Sauce"/>
                <a:ea typeface="Open Sauce"/>
                <a:cs typeface="Open Sauce"/>
                <a:sym typeface="Open Sauce"/>
              </a:rPr>
              <a:t>When you know your target sample size, you can calculate your interval, k, by dividing your total estimated </a:t>
            </a:r>
          </a:p>
          <a:p>
            <a:pPr algn="l">
              <a:lnSpc>
                <a:spcPts val="3639"/>
              </a:lnSpc>
              <a:spcBef>
                <a:spcPct val="0"/>
              </a:spcBef>
            </a:pPr>
            <a:r>
              <a:rPr lang="en-US" sz="2599">
                <a:solidFill>
                  <a:srgbClr val="000000"/>
                </a:solidFill>
                <a:latin typeface="Open Sauce"/>
                <a:ea typeface="Open Sauce"/>
                <a:cs typeface="Open Sauce"/>
                <a:sym typeface="Open Sauce"/>
              </a:rPr>
              <a:t>population size by your sample size. This can be a rough estimate rather than an exact calculation.</a:t>
            </a:r>
          </a:p>
        </p:txBody>
      </p:sp>
      <p:sp>
        <p:nvSpPr>
          <p:cNvPr name="TextBox 6" id="6"/>
          <p:cNvSpPr txBox="true"/>
          <p:nvPr/>
        </p:nvSpPr>
        <p:spPr>
          <a:xfrm rot="0">
            <a:off x="382369" y="5012150"/>
            <a:ext cx="17905631" cy="3312795"/>
          </a:xfrm>
          <a:prstGeom prst="rect">
            <a:avLst/>
          </a:prstGeom>
        </p:spPr>
        <p:txBody>
          <a:bodyPr anchor="t" rtlCol="false" tIns="0" lIns="0" bIns="0" rIns="0">
            <a:spAutoFit/>
          </a:bodyPr>
          <a:lstStyle/>
          <a:p>
            <a:pPr algn="l">
              <a:lnSpc>
                <a:spcPts val="3779"/>
              </a:lnSpc>
              <a:spcBef>
                <a:spcPct val="0"/>
              </a:spcBef>
            </a:pPr>
            <a:r>
              <a:rPr lang="en-US" sz="2699">
                <a:solidFill>
                  <a:srgbClr val="000000"/>
                </a:solidFill>
                <a:latin typeface="Open Sauce Bold"/>
                <a:ea typeface="Open Sauce Bold"/>
                <a:cs typeface="Open Sauce Bold"/>
                <a:sym typeface="Open Sauce Bold"/>
              </a:rPr>
              <a:t>Sample size and sampling interval:</a:t>
            </a:r>
          </a:p>
          <a:p>
            <a:pPr algn="l">
              <a:lnSpc>
                <a:spcPts val="3779"/>
              </a:lnSpc>
              <a:spcBef>
                <a:spcPct val="0"/>
              </a:spcBef>
            </a:pPr>
            <a:r>
              <a:rPr lang="en-US" sz="2699">
                <a:solidFill>
                  <a:srgbClr val="000000"/>
                </a:solidFill>
                <a:latin typeface="Open Sauce"/>
                <a:ea typeface="Open Sauce"/>
                <a:cs typeface="Open Sauce"/>
                <a:sym typeface="Open Sauce"/>
              </a:rPr>
              <a:t>Although you do not know exactly how many people will visit your store ahead of time, you can estimate the total population by using an average of the prior few weeks’ foot traffic.</a:t>
            </a:r>
          </a:p>
          <a:p>
            <a:pPr algn="l">
              <a:lnSpc>
                <a:spcPts val="3779"/>
              </a:lnSpc>
              <a:spcBef>
                <a:spcPct val="0"/>
              </a:spcBef>
            </a:pPr>
          </a:p>
          <a:p>
            <a:pPr algn="l">
              <a:lnSpc>
                <a:spcPts val="3779"/>
              </a:lnSpc>
              <a:spcBef>
                <a:spcPct val="0"/>
              </a:spcBef>
            </a:pPr>
            <a:r>
              <a:rPr lang="en-US" sz="2699">
                <a:solidFill>
                  <a:srgbClr val="97468D"/>
                </a:solidFill>
                <a:latin typeface="Open Sauce"/>
                <a:ea typeface="Open Sauce"/>
                <a:cs typeface="Open Sauce"/>
                <a:sym typeface="Open Sauce"/>
              </a:rPr>
              <a:t>You estimate that around 7500 people visit your store each week, and based on this estimate you calculate an ideal sample size of 366. Your sampling interval k thus equals 7500/366 = 20.49, which you round to 20.</a:t>
            </a:r>
          </a:p>
        </p:txBody>
      </p:sp>
      <p:sp>
        <p:nvSpPr>
          <p:cNvPr name="TextBox 7" id="7"/>
          <p:cNvSpPr txBox="true"/>
          <p:nvPr/>
        </p:nvSpPr>
        <p:spPr>
          <a:xfrm rot="0">
            <a:off x="3157456" y="660166"/>
            <a:ext cx="15130544" cy="870418"/>
          </a:xfrm>
          <a:prstGeom prst="rect">
            <a:avLst/>
          </a:prstGeom>
        </p:spPr>
        <p:txBody>
          <a:bodyPr anchor="t" rtlCol="false" tIns="0" lIns="0" bIns="0" rIns="0">
            <a:spAutoFit/>
          </a:bodyPr>
          <a:lstStyle/>
          <a:p>
            <a:pPr algn="l" marL="0" indent="0" lvl="0">
              <a:lnSpc>
                <a:spcPts val="6447"/>
              </a:lnSpc>
              <a:spcBef>
                <a:spcPct val="0"/>
              </a:spcBef>
            </a:pPr>
            <a:r>
              <a:rPr lang="en-US" sz="6646">
                <a:solidFill>
                  <a:srgbClr val="000000"/>
                </a:solidFill>
                <a:latin typeface="HK Grotesk Medium"/>
                <a:ea typeface="HK Grotesk Medium"/>
                <a:cs typeface="HK Grotesk Medium"/>
                <a:sym typeface="HK Grotesk Medium"/>
              </a:rPr>
              <a:t>Systematic Sampling</a:t>
            </a:r>
          </a:p>
        </p:txBody>
      </p:sp>
      <p:sp>
        <p:nvSpPr>
          <p:cNvPr name="TextBox 8" id="8"/>
          <p:cNvSpPr txBox="true"/>
          <p:nvPr/>
        </p:nvSpPr>
        <p:spPr>
          <a:xfrm rot="0">
            <a:off x="382369" y="8470306"/>
            <a:ext cx="17714493" cy="1353185"/>
          </a:xfrm>
          <a:prstGeom prst="rect">
            <a:avLst/>
          </a:prstGeom>
        </p:spPr>
        <p:txBody>
          <a:bodyPr anchor="t" rtlCol="false" tIns="0" lIns="0" bIns="0" rIns="0">
            <a:spAutoFit/>
          </a:bodyPr>
          <a:lstStyle/>
          <a:p>
            <a:pPr algn="l">
              <a:lnSpc>
                <a:spcPts val="3639"/>
              </a:lnSpc>
            </a:pPr>
            <a:r>
              <a:rPr lang="en-US" sz="2599">
                <a:solidFill>
                  <a:srgbClr val="693588"/>
                </a:solidFill>
                <a:latin typeface="Open Sauce"/>
                <a:ea typeface="Open Sauce"/>
                <a:cs typeface="Open Sauce"/>
                <a:sym typeface="Open Sauce"/>
              </a:rPr>
              <a:t>From 7500, you can start with number 20 followed by number 40 so on and so forth...</a:t>
            </a:r>
          </a:p>
          <a:p>
            <a:pPr algn="l">
              <a:lnSpc>
                <a:spcPts val="3639"/>
              </a:lnSpc>
            </a:pPr>
          </a:p>
          <a:p>
            <a:pPr algn="l">
              <a:lnSpc>
                <a:spcPts val="3639"/>
              </a:lnSpc>
              <a:spcBef>
                <a:spcPct val="0"/>
              </a:spcBef>
            </a:pPr>
            <a:r>
              <a:rPr lang="en-US" sz="2599">
                <a:solidFill>
                  <a:srgbClr val="693588"/>
                </a:solidFill>
                <a:latin typeface="Open Sauce"/>
                <a:ea typeface="Open Sauce"/>
                <a:cs typeface="Open Sauce"/>
                <a:sym typeface="Open Sauce"/>
              </a:rPr>
              <a:t>Or just every 8th student in a class in the 12th grade for 10 sections.</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8073046" y="1551132"/>
            <a:ext cx="17365023" cy="0"/>
          </a:xfrm>
          <a:prstGeom prst="line">
            <a:avLst/>
          </a:prstGeom>
          <a:ln cap="flat" w="19050">
            <a:solidFill>
              <a:srgbClr val="000000"/>
            </a:solidFill>
            <a:prstDash val="solid"/>
            <a:headEnd type="none" len="sm" w="sm"/>
            <a:tailEnd type="none" len="sm" w="sm"/>
          </a:ln>
        </p:spPr>
      </p:sp>
      <p:grpSp>
        <p:nvGrpSpPr>
          <p:cNvPr name="Group 3" id="3"/>
          <p:cNvGrpSpPr/>
          <p:nvPr/>
        </p:nvGrpSpPr>
        <p:grpSpPr>
          <a:xfrm rot="0">
            <a:off x="0" y="-61453"/>
            <a:ext cx="2516741" cy="2901321"/>
            <a:chOff x="0" y="0"/>
            <a:chExt cx="3355654" cy="3868428"/>
          </a:xfrm>
        </p:grpSpPr>
        <p:pic>
          <p:nvPicPr>
            <p:cNvPr name="Picture 4" id="4"/>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sp>
        <p:nvSpPr>
          <p:cNvPr name="TextBox 5" id="5"/>
          <p:cNvSpPr txBox="true"/>
          <p:nvPr/>
        </p:nvSpPr>
        <p:spPr>
          <a:xfrm rot="0">
            <a:off x="3157456" y="660166"/>
            <a:ext cx="15130544" cy="870418"/>
          </a:xfrm>
          <a:prstGeom prst="rect">
            <a:avLst/>
          </a:prstGeom>
        </p:spPr>
        <p:txBody>
          <a:bodyPr anchor="t" rtlCol="false" tIns="0" lIns="0" bIns="0" rIns="0">
            <a:spAutoFit/>
          </a:bodyPr>
          <a:lstStyle/>
          <a:p>
            <a:pPr algn="l" marL="0" indent="0" lvl="0">
              <a:lnSpc>
                <a:spcPts val="6447"/>
              </a:lnSpc>
              <a:spcBef>
                <a:spcPct val="0"/>
              </a:spcBef>
            </a:pPr>
            <a:r>
              <a:rPr lang="en-US" sz="6646">
                <a:solidFill>
                  <a:srgbClr val="000000"/>
                </a:solidFill>
                <a:latin typeface="HK Grotesk Medium"/>
                <a:ea typeface="HK Grotesk Medium"/>
                <a:cs typeface="HK Grotesk Medium"/>
                <a:sym typeface="HK Grotesk Medium"/>
              </a:rPr>
              <a:t>Stratified Sampling</a:t>
            </a:r>
          </a:p>
        </p:txBody>
      </p:sp>
      <p:grpSp>
        <p:nvGrpSpPr>
          <p:cNvPr name="Group 6" id="6"/>
          <p:cNvGrpSpPr/>
          <p:nvPr/>
        </p:nvGrpSpPr>
        <p:grpSpPr>
          <a:xfrm rot="0">
            <a:off x="3157456" y="1813947"/>
            <a:ext cx="5414785" cy="583218"/>
            <a:chOff x="0" y="0"/>
            <a:chExt cx="2584791" cy="278404"/>
          </a:xfrm>
        </p:grpSpPr>
        <p:sp>
          <p:nvSpPr>
            <p:cNvPr name="Freeform 7" id="7"/>
            <p:cNvSpPr/>
            <p:nvPr/>
          </p:nvSpPr>
          <p:spPr>
            <a:xfrm flipH="false" flipV="false" rot="0">
              <a:off x="0" y="0"/>
              <a:ext cx="2584791" cy="278404"/>
            </a:xfrm>
            <a:custGeom>
              <a:avLst/>
              <a:gdLst/>
              <a:ahLst/>
              <a:cxnLst/>
              <a:rect r="r" b="b" t="t" l="l"/>
              <a:pathLst>
                <a:path h="278404" w="2584791">
                  <a:moveTo>
                    <a:pt x="0" y="0"/>
                  </a:moveTo>
                  <a:lnTo>
                    <a:pt x="2584791" y="0"/>
                  </a:lnTo>
                  <a:lnTo>
                    <a:pt x="2584791" y="278404"/>
                  </a:lnTo>
                  <a:lnTo>
                    <a:pt x="0" y="278404"/>
                  </a:lnTo>
                  <a:close/>
                </a:path>
              </a:pathLst>
            </a:custGeom>
            <a:solidFill>
              <a:srgbClr val="2B2B2A"/>
            </a:solidFill>
            <a:ln cap="sq">
              <a:noFill/>
              <a:prstDash val="solid"/>
              <a:miter/>
            </a:ln>
          </p:spPr>
        </p:sp>
        <p:sp>
          <p:nvSpPr>
            <p:cNvPr name="TextBox 8" id="8"/>
            <p:cNvSpPr txBox="true"/>
            <p:nvPr/>
          </p:nvSpPr>
          <p:spPr>
            <a:xfrm>
              <a:off x="0" y="-47625"/>
              <a:ext cx="2584791" cy="326029"/>
            </a:xfrm>
            <a:prstGeom prst="rect">
              <a:avLst/>
            </a:prstGeom>
          </p:spPr>
          <p:txBody>
            <a:bodyPr anchor="ctr" rtlCol="false" tIns="50800" lIns="50800" bIns="50800" rIns="50800"/>
            <a:lstStyle/>
            <a:p>
              <a:pPr algn="ctr" marL="0" indent="0" lvl="0">
                <a:lnSpc>
                  <a:spcPts val="3639"/>
                </a:lnSpc>
                <a:spcBef>
                  <a:spcPct val="0"/>
                </a:spcBef>
              </a:pPr>
            </a:p>
          </p:txBody>
        </p:sp>
      </p:grpSp>
      <p:sp>
        <p:nvSpPr>
          <p:cNvPr name="TextBox 9" id="9"/>
          <p:cNvSpPr txBox="true"/>
          <p:nvPr/>
        </p:nvSpPr>
        <p:spPr>
          <a:xfrm rot="0">
            <a:off x="3422811" y="1819807"/>
            <a:ext cx="5414785" cy="514350"/>
          </a:xfrm>
          <a:prstGeom prst="rect">
            <a:avLst/>
          </a:prstGeom>
        </p:spPr>
        <p:txBody>
          <a:bodyPr anchor="t" rtlCol="false" tIns="0" lIns="0" bIns="0" rIns="0">
            <a:spAutoFit/>
          </a:bodyPr>
          <a:lstStyle/>
          <a:p>
            <a:pPr algn="l">
              <a:lnSpc>
                <a:spcPts val="4200"/>
              </a:lnSpc>
            </a:pPr>
            <a:r>
              <a:rPr lang="en-US" sz="3000">
                <a:solidFill>
                  <a:srgbClr val="FFFFFF"/>
                </a:solidFill>
                <a:latin typeface="Canva Sans Bold"/>
                <a:ea typeface="Canva Sans Bold"/>
                <a:cs typeface="Canva Sans Bold"/>
                <a:sym typeface="Canva Sans Bold"/>
              </a:rPr>
              <a:t>3. Stratified Sampling</a:t>
            </a:r>
          </a:p>
        </p:txBody>
      </p:sp>
      <p:sp>
        <p:nvSpPr>
          <p:cNvPr name="TextBox 10" id="10"/>
          <p:cNvSpPr txBox="true"/>
          <p:nvPr/>
        </p:nvSpPr>
        <p:spPr>
          <a:xfrm rot="0">
            <a:off x="3157456" y="2588408"/>
            <a:ext cx="18396828" cy="931545"/>
          </a:xfrm>
          <a:prstGeom prst="rect">
            <a:avLst/>
          </a:prstGeom>
        </p:spPr>
        <p:txBody>
          <a:bodyPr anchor="t" rtlCol="false" tIns="0" lIns="0" bIns="0" rIns="0">
            <a:spAutoFit/>
          </a:bodyPr>
          <a:lstStyle/>
          <a:p>
            <a:pPr algn="l">
              <a:lnSpc>
                <a:spcPts val="3779"/>
              </a:lnSpc>
            </a:pPr>
            <a:r>
              <a:rPr lang="en-US" sz="2699">
                <a:solidFill>
                  <a:srgbClr val="000000"/>
                </a:solidFill>
                <a:latin typeface="Open Sauce"/>
                <a:ea typeface="Open Sauce"/>
                <a:cs typeface="Open Sauce"/>
                <a:sym typeface="Open Sauce"/>
              </a:rPr>
              <a:t>a method of sampling that involves the division of a population into smaller </a:t>
            </a:r>
          </a:p>
          <a:p>
            <a:pPr algn="l">
              <a:lnSpc>
                <a:spcPts val="3779"/>
              </a:lnSpc>
              <a:spcBef>
                <a:spcPct val="0"/>
              </a:spcBef>
            </a:pPr>
            <a:r>
              <a:rPr lang="en-US" sz="2699">
                <a:solidFill>
                  <a:srgbClr val="000000"/>
                </a:solidFill>
                <a:latin typeface="Open Sauce"/>
                <a:ea typeface="Open Sauce"/>
                <a:cs typeface="Open Sauce"/>
                <a:sym typeface="Open Sauce"/>
              </a:rPr>
              <a:t>sub-groups known as </a:t>
            </a:r>
            <a:r>
              <a:rPr lang="en-US" sz="2699">
                <a:solidFill>
                  <a:srgbClr val="000000"/>
                </a:solidFill>
                <a:latin typeface="Open Sauce Bold"/>
                <a:ea typeface="Open Sauce Bold"/>
                <a:cs typeface="Open Sauce Bold"/>
                <a:sym typeface="Open Sauce Bold"/>
              </a:rPr>
              <a:t>Strata.</a:t>
            </a:r>
          </a:p>
        </p:txBody>
      </p:sp>
      <p:sp>
        <p:nvSpPr>
          <p:cNvPr name="TextBox 11" id="11"/>
          <p:cNvSpPr txBox="true"/>
          <p:nvPr/>
        </p:nvSpPr>
        <p:spPr>
          <a:xfrm rot="0">
            <a:off x="514350" y="4137072"/>
            <a:ext cx="17773650" cy="4265295"/>
          </a:xfrm>
          <a:prstGeom prst="rect">
            <a:avLst/>
          </a:prstGeom>
        </p:spPr>
        <p:txBody>
          <a:bodyPr anchor="t" rtlCol="false" tIns="0" lIns="0" bIns="0" rIns="0">
            <a:spAutoFit/>
          </a:bodyPr>
          <a:lstStyle/>
          <a:p>
            <a:pPr algn="l">
              <a:lnSpc>
                <a:spcPts val="3779"/>
              </a:lnSpc>
              <a:spcBef>
                <a:spcPct val="0"/>
              </a:spcBef>
            </a:pPr>
            <a:r>
              <a:rPr lang="en-US" sz="2700">
                <a:solidFill>
                  <a:srgbClr val="000000"/>
                </a:solidFill>
                <a:latin typeface="Open Sauce"/>
                <a:ea typeface="Open Sauce"/>
                <a:cs typeface="Open Sauce"/>
                <a:sym typeface="Open Sauce"/>
              </a:rPr>
              <a:t>researchers divide a population into homogeneous subpopulations called strata e.g., race, gender identity, location, etc. Every member of the population studied should be in exactly one stratum.</a:t>
            </a:r>
          </a:p>
          <a:p>
            <a:pPr algn="l">
              <a:lnSpc>
                <a:spcPts val="3779"/>
              </a:lnSpc>
              <a:spcBef>
                <a:spcPct val="0"/>
              </a:spcBef>
            </a:pPr>
          </a:p>
          <a:p>
            <a:pPr algn="l">
              <a:lnSpc>
                <a:spcPts val="3779"/>
              </a:lnSpc>
              <a:spcBef>
                <a:spcPct val="0"/>
              </a:spcBef>
            </a:pPr>
            <a:r>
              <a:rPr lang="en-US" sz="2700">
                <a:solidFill>
                  <a:srgbClr val="000000"/>
                </a:solidFill>
                <a:latin typeface="Open Sauce"/>
                <a:ea typeface="Open Sauce"/>
                <a:cs typeface="Open Sauce"/>
                <a:sym typeface="Open Sauce"/>
              </a:rPr>
              <a:t>Each stratum is then sampled using another probability sampling method, such as cluster sampling or simple random sampling, allowing researchers to estimate statistical measures for each sub-population.</a:t>
            </a:r>
          </a:p>
          <a:p>
            <a:pPr algn="l">
              <a:lnSpc>
                <a:spcPts val="3779"/>
              </a:lnSpc>
              <a:spcBef>
                <a:spcPct val="0"/>
              </a:spcBef>
            </a:pPr>
          </a:p>
          <a:p>
            <a:pPr algn="l">
              <a:lnSpc>
                <a:spcPts val="3779"/>
              </a:lnSpc>
              <a:spcBef>
                <a:spcPct val="0"/>
              </a:spcBef>
            </a:pPr>
            <a:r>
              <a:rPr lang="en-US" sz="2700">
                <a:solidFill>
                  <a:srgbClr val="000000"/>
                </a:solidFill>
                <a:latin typeface="Open Sauce"/>
                <a:ea typeface="Open Sauce"/>
                <a:cs typeface="Open Sauce"/>
                <a:sym typeface="Open Sauce"/>
              </a:rPr>
              <a:t>Researchers rely on stratified sampling when a population’s characteristics are diverse and they want to ensure that every characteristic is properly represented in the sample. This helps with the generalizability and validity of the study, as well as avoiding research biases like undercoverage bias.</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8073046" y="1551132"/>
            <a:ext cx="17365023" cy="0"/>
          </a:xfrm>
          <a:prstGeom prst="line">
            <a:avLst/>
          </a:prstGeom>
          <a:ln cap="flat" w="19050">
            <a:solidFill>
              <a:srgbClr val="000000"/>
            </a:solidFill>
            <a:prstDash val="solid"/>
            <a:headEnd type="none" len="sm" w="sm"/>
            <a:tailEnd type="none" len="sm" w="sm"/>
          </a:ln>
        </p:spPr>
      </p:sp>
      <p:grpSp>
        <p:nvGrpSpPr>
          <p:cNvPr name="Group 3" id="3"/>
          <p:cNvGrpSpPr/>
          <p:nvPr/>
        </p:nvGrpSpPr>
        <p:grpSpPr>
          <a:xfrm rot="0">
            <a:off x="0" y="-61453"/>
            <a:ext cx="2516741" cy="2901321"/>
            <a:chOff x="0" y="0"/>
            <a:chExt cx="3355654" cy="3868428"/>
          </a:xfrm>
        </p:grpSpPr>
        <p:pic>
          <p:nvPicPr>
            <p:cNvPr name="Picture 4" id="4"/>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grpSp>
        <p:nvGrpSpPr>
          <p:cNvPr name="Group 5" id="5"/>
          <p:cNvGrpSpPr/>
          <p:nvPr/>
        </p:nvGrpSpPr>
        <p:grpSpPr>
          <a:xfrm rot="0">
            <a:off x="3157456" y="1813947"/>
            <a:ext cx="5414785" cy="583218"/>
            <a:chOff x="0" y="0"/>
            <a:chExt cx="2584791" cy="278404"/>
          </a:xfrm>
        </p:grpSpPr>
        <p:sp>
          <p:nvSpPr>
            <p:cNvPr name="Freeform 6" id="6"/>
            <p:cNvSpPr/>
            <p:nvPr/>
          </p:nvSpPr>
          <p:spPr>
            <a:xfrm flipH="false" flipV="false" rot="0">
              <a:off x="0" y="0"/>
              <a:ext cx="2584791" cy="278404"/>
            </a:xfrm>
            <a:custGeom>
              <a:avLst/>
              <a:gdLst/>
              <a:ahLst/>
              <a:cxnLst/>
              <a:rect r="r" b="b" t="t" l="l"/>
              <a:pathLst>
                <a:path h="278404" w="2584791">
                  <a:moveTo>
                    <a:pt x="0" y="0"/>
                  </a:moveTo>
                  <a:lnTo>
                    <a:pt x="2584791" y="0"/>
                  </a:lnTo>
                  <a:lnTo>
                    <a:pt x="2584791" y="278404"/>
                  </a:lnTo>
                  <a:lnTo>
                    <a:pt x="0" y="278404"/>
                  </a:lnTo>
                  <a:close/>
                </a:path>
              </a:pathLst>
            </a:custGeom>
            <a:solidFill>
              <a:srgbClr val="2B2B2A"/>
            </a:solidFill>
            <a:ln cap="sq">
              <a:noFill/>
              <a:prstDash val="solid"/>
              <a:miter/>
            </a:ln>
          </p:spPr>
        </p:sp>
        <p:sp>
          <p:nvSpPr>
            <p:cNvPr name="TextBox 7" id="7"/>
            <p:cNvSpPr txBox="true"/>
            <p:nvPr/>
          </p:nvSpPr>
          <p:spPr>
            <a:xfrm>
              <a:off x="0" y="-47625"/>
              <a:ext cx="2584791" cy="326029"/>
            </a:xfrm>
            <a:prstGeom prst="rect">
              <a:avLst/>
            </a:prstGeom>
          </p:spPr>
          <p:txBody>
            <a:bodyPr anchor="ctr" rtlCol="false" tIns="50800" lIns="50800" bIns="50800" rIns="50800"/>
            <a:lstStyle/>
            <a:p>
              <a:pPr algn="ctr" marL="0" indent="0" lvl="0">
                <a:lnSpc>
                  <a:spcPts val="3639"/>
                </a:lnSpc>
                <a:spcBef>
                  <a:spcPct val="0"/>
                </a:spcBef>
              </a:pPr>
            </a:p>
          </p:txBody>
        </p:sp>
      </p:grpSp>
      <p:sp>
        <p:nvSpPr>
          <p:cNvPr name="Freeform 8" id="8"/>
          <p:cNvSpPr/>
          <p:nvPr/>
        </p:nvSpPr>
        <p:spPr>
          <a:xfrm flipH="false" flipV="false" rot="0">
            <a:off x="3422811" y="5640080"/>
            <a:ext cx="12810427" cy="4646920"/>
          </a:xfrm>
          <a:custGeom>
            <a:avLst/>
            <a:gdLst/>
            <a:ahLst/>
            <a:cxnLst/>
            <a:rect r="r" b="b" t="t" l="l"/>
            <a:pathLst>
              <a:path h="4646920" w="12810427">
                <a:moveTo>
                  <a:pt x="0" y="0"/>
                </a:moveTo>
                <a:lnTo>
                  <a:pt x="12810428" y="0"/>
                </a:lnTo>
                <a:lnTo>
                  <a:pt x="12810428" y="4646920"/>
                </a:lnTo>
                <a:lnTo>
                  <a:pt x="0" y="4646920"/>
                </a:lnTo>
                <a:lnTo>
                  <a:pt x="0" y="0"/>
                </a:lnTo>
                <a:close/>
              </a:path>
            </a:pathLst>
          </a:custGeom>
          <a:blipFill>
            <a:blip r:embed="rId3"/>
            <a:stretch>
              <a:fillRect l="0" t="0" r="0" b="0"/>
            </a:stretch>
          </a:blipFill>
        </p:spPr>
      </p:sp>
      <p:sp>
        <p:nvSpPr>
          <p:cNvPr name="TextBox 9" id="9"/>
          <p:cNvSpPr txBox="true"/>
          <p:nvPr/>
        </p:nvSpPr>
        <p:spPr>
          <a:xfrm rot="0">
            <a:off x="3157456" y="414015"/>
            <a:ext cx="15130544" cy="870418"/>
          </a:xfrm>
          <a:prstGeom prst="rect">
            <a:avLst/>
          </a:prstGeom>
        </p:spPr>
        <p:txBody>
          <a:bodyPr anchor="t" rtlCol="false" tIns="0" lIns="0" bIns="0" rIns="0">
            <a:spAutoFit/>
          </a:bodyPr>
          <a:lstStyle/>
          <a:p>
            <a:pPr algn="l" marL="0" indent="0" lvl="0">
              <a:lnSpc>
                <a:spcPts val="6447"/>
              </a:lnSpc>
              <a:spcBef>
                <a:spcPct val="0"/>
              </a:spcBef>
            </a:pPr>
            <a:r>
              <a:rPr lang="en-US" sz="6646">
                <a:solidFill>
                  <a:srgbClr val="000000"/>
                </a:solidFill>
                <a:latin typeface="HK Grotesk Medium"/>
                <a:ea typeface="HK Grotesk Medium"/>
                <a:cs typeface="HK Grotesk Medium"/>
                <a:sym typeface="HK Grotesk Medium"/>
              </a:rPr>
              <a:t>Cluster Sampling</a:t>
            </a:r>
          </a:p>
        </p:txBody>
      </p:sp>
      <p:sp>
        <p:nvSpPr>
          <p:cNvPr name="TextBox 10" id="10"/>
          <p:cNvSpPr txBox="true"/>
          <p:nvPr/>
        </p:nvSpPr>
        <p:spPr>
          <a:xfrm rot="0">
            <a:off x="3422811" y="1819807"/>
            <a:ext cx="5414785" cy="514350"/>
          </a:xfrm>
          <a:prstGeom prst="rect">
            <a:avLst/>
          </a:prstGeom>
        </p:spPr>
        <p:txBody>
          <a:bodyPr anchor="t" rtlCol="false" tIns="0" lIns="0" bIns="0" rIns="0">
            <a:spAutoFit/>
          </a:bodyPr>
          <a:lstStyle/>
          <a:p>
            <a:pPr algn="l">
              <a:lnSpc>
                <a:spcPts val="4200"/>
              </a:lnSpc>
            </a:pPr>
            <a:r>
              <a:rPr lang="en-US" sz="3000">
                <a:solidFill>
                  <a:srgbClr val="FFFFFF"/>
                </a:solidFill>
                <a:latin typeface="Canva Sans Bold"/>
                <a:ea typeface="Canva Sans Bold"/>
                <a:cs typeface="Canva Sans Bold"/>
                <a:sym typeface="Canva Sans Bold"/>
              </a:rPr>
              <a:t>3. Cluster Sampling</a:t>
            </a:r>
          </a:p>
        </p:txBody>
      </p:sp>
      <p:sp>
        <p:nvSpPr>
          <p:cNvPr name="TextBox 11" id="11"/>
          <p:cNvSpPr txBox="true"/>
          <p:nvPr/>
        </p:nvSpPr>
        <p:spPr>
          <a:xfrm rot="0">
            <a:off x="768038" y="3106568"/>
            <a:ext cx="17519962" cy="2920365"/>
          </a:xfrm>
          <a:prstGeom prst="rect">
            <a:avLst/>
          </a:prstGeom>
        </p:spPr>
        <p:txBody>
          <a:bodyPr anchor="t" rtlCol="false" tIns="0" lIns="0" bIns="0" rIns="0">
            <a:spAutoFit/>
          </a:bodyPr>
          <a:lstStyle/>
          <a:p>
            <a:pPr algn="l">
              <a:lnSpc>
                <a:spcPts val="3359"/>
              </a:lnSpc>
              <a:spcBef>
                <a:spcPct val="0"/>
              </a:spcBef>
            </a:pPr>
            <a:r>
              <a:rPr lang="en-US" sz="2400">
                <a:solidFill>
                  <a:srgbClr val="000000"/>
                </a:solidFill>
                <a:latin typeface="Open Sauce"/>
                <a:ea typeface="Open Sauce"/>
                <a:cs typeface="Open Sauce"/>
                <a:sym typeface="Open Sauce"/>
              </a:rPr>
              <a:t>In cluster sampling, researchers divide a population into smaller groups known as clusters. They then randomly select among these clusters to form a sample.</a:t>
            </a:r>
          </a:p>
          <a:p>
            <a:pPr algn="l">
              <a:lnSpc>
                <a:spcPts val="3359"/>
              </a:lnSpc>
              <a:spcBef>
                <a:spcPct val="0"/>
              </a:spcBef>
            </a:pPr>
          </a:p>
          <a:p>
            <a:pPr algn="l">
              <a:lnSpc>
                <a:spcPts val="3359"/>
              </a:lnSpc>
              <a:spcBef>
                <a:spcPct val="0"/>
              </a:spcBef>
            </a:pPr>
            <a:r>
              <a:rPr lang="en-US" sz="2400">
                <a:solidFill>
                  <a:srgbClr val="000000"/>
                </a:solidFill>
                <a:latin typeface="Open Sauce"/>
                <a:ea typeface="Open Sauce"/>
                <a:cs typeface="Open Sauce"/>
                <a:sym typeface="Open Sauce"/>
              </a:rPr>
              <a:t>Cluster sampling is a method of probability sampling that is often used to study large populations, particularly those that are widely geographically dispersed. Researchers usually use pre-existing units such as schools or cities as their clusters.</a:t>
            </a:r>
          </a:p>
          <a:p>
            <a:pPr algn="l">
              <a:lnSpc>
                <a:spcPts val="3359"/>
              </a:lnSpc>
              <a:spcBef>
                <a:spcPct val="0"/>
              </a:spcBef>
            </a:pP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8073046" y="1551132"/>
            <a:ext cx="17365023" cy="0"/>
          </a:xfrm>
          <a:prstGeom prst="line">
            <a:avLst/>
          </a:prstGeom>
          <a:ln cap="flat" w="19050">
            <a:solidFill>
              <a:srgbClr val="000000"/>
            </a:solidFill>
            <a:prstDash val="solid"/>
            <a:headEnd type="none" len="sm" w="sm"/>
            <a:tailEnd type="none" len="sm" w="sm"/>
          </a:ln>
        </p:spPr>
      </p:sp>
      <p:grpSp>
        <p:nvGrpSpPr>
          <p:cNvPr name="Group 3" id="3"/>
          <p:cNvGrpSpPr/>
          <p:nvPr/>
        </p:nvGrpSpPr>
        <p:grpSpPr>
          <a:xfrm rot="0">
            <a:off x="0" y="-61453"/>
            <a:ext cx="2516741" cy="2901321"/>
            <a:chOff x="0" y="0"/>
            <a:chExt cx="3355654" cy="3868428"/>
          </a:xfrm>
        </p:grpSpPr>
        <p:pic>
          <p:nvPicPr>
            <p:cNvPr name="Picture 4" id="4"/>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sp>
        <p:nvSpPr>
          <p:cNvPr name="TextBox 5" id="5"/>
          <p:cNvSpPr txBox="true"/>
          <p:nvPr/>
        </p:nvSpPr>
        <p:spPr>
          <a:xfrm rot="0">
            <a:off x="3157456" y="660166"/>
            <a:ext cx="15130544" cy="870418"/>
          </a:xfrm>
          <a:prstGeom prst="rect">
            <a:avLst/>
          </a:prstGeom>
        </p:spPr>
        <p:txBody>
          <a:bodyPr anchor="t" rtlCol="false" tIns="0" lIns="0" bIns="0" rIns="0">
            <a:spAutoFit/>
          </a:bodyPr>
          <a:lstStyle/>
          <a:p>
            <a:pPr algn="l" marL="0" indent="0" lvl="0">
              <a:lnSpc>
                <a:spcPts val="6447"/>
              </a:lnSpc>
              <a:spcBef>
                <a:spcPct val="0"/>
              </a:spcBef>
            </a:pPr>
            <a:r>
              <a:rPr lang="en-US" sz="6646">
                <a:solidFill>
                  <a:srgbClr val="000000"/>
                </a:solidFill>
                <a:latin typeface="HK Grotesk Medium"/>
                <a:ea typeface="HK Grotesk Medium"/>
                <a:cs typeface="HK Grotesk Medium"/>
                <a:sym typeface="HK Grotesk Medium"/>
              </a:rPr>
              <a:t>Simple - Cluster Sampling</a:t>
            </a:r>
          </a:p>
        </p:txBody>
      </p:sp>
      <p:sp>
        <p:nvSpPr>
          <p:cNvPr name="TextBox 6" id="6"/>
          <p:cNvSpPr txBox="true"/>
          <p:nvPr/>
        </p:nvSpPr>
        <p:spPr>
          <a:xfrm rot="0">
            <a:off x="3421423" y="1683591"/>
            <a:ext cx="4651623" cy="530860"/>
          </a:xfrm>
          <a:prstGeom prst="rect">
            <a:avLst/>
          </a:prstGeom>
        </p:spPr>
        <p:txBody>
          <a:bodyPr anchor="t" rtlCol="false" tIns="0" lIns="0" bIns="0" rIns="0">
            <a:spAutoFit/>
          </a:bodyPr>
          <a:lstStyle/>
          <a:p>
            <a:pPr algn="ctr">
              <a:lnSpc>
                <a:spcPts val="4339"/>
              </a:lnSpc>
              <a:spcBef>
                <a:spcPct val="0"/>
              </a:spcBef>
            </a:pPr>
            <a:r>
              <a:rPr lang="en-US" sz="3099">
                <a:solidFill>
                  <a:srgbClr val="000000"/>
                </a:solidFill>
                <a:latin typeface="Open Sauce Bold"/>
                <a:ea typeface="Open Sauce Bold"/>
                <a:cs typeface="Open Sauce Bold"/>
                <a:sym typeface="Open Sauce Bold"/>
              </a:rPr>
              <a:t>How to cluster sample?</a:t>
            </a:r>
          </a:p>
        </p:txBody>
      </p:sp>
      <p:sp>
        <p:nvSpPr>
          <p:cNvPr name="TextBox 7" id="7"/>
          <p:cNvSpPr txBox="true"/>
          <p:nvPr/>
        </p:nvSpPr>
        <p:spPr>
          <a:xfrm rot="0">
            <a:off x="185173" y="3005026"/>
            <a:ext cx="4244653" cy="438785"/>
          </a:xfrm>
          <a:prstGeom prst="rect">
            <a:avLst/>
          </a:prstGeom>
        </p:spPr>
        <p:txBody>
          <a:bodyPr anchor="t" rtlCol="false" tIns="0" lIns="0" bIns="0" rIns="0">
            <a:spAutoFit/>
          </a:bodyPr>
          <a:lstStyle/>
          <a:p>
            <a:pPr algn="ctr">
              <a:lnSpc>
                <a:spcPts val="3639"/>
              </a:lnSpc>
              <a:spcBef>
                <a:spcPct val="0"/>
              </a:spcBef>
            </a:pPr>
            <a:r>
              <a:rPr lang="en-US" sz="2599">
                <a:solidFill>
                  <a:srgbClr val="000000"/>
                </a:solidFill>
                <a:latin typeface="Open Sauce Bold"/>
                <a:ea typeface="Open Sauce Bold"/>
                <a:cs typeface="Open Sauce Bold"/>
                <a:sym typeface="Open Sauce Bold"/>
              </a:rPr>
              <a:t>📌  Define your population</a:t>
            </a:r>
          </a:p>
        </p:txBody>
      </p:sp>
      <p:sp>
        <p:nvSpPr>
          <p:cNvPr name="TextBox 8" id="8"/>
          <p:cNvSpPr txBox="true"/>
          <p:nvPr/>
        </p:nvSpPr>
        <p:spPr>
          <a:xfrm rot="0">
            <a:off x="531128" y="3489643"/>
            <a:ext cx="8612872" cy="860425"/>
          </a:xfrm>
          <a:prstGeom prst="rect">
            <a:avLst/>
          </a:prstGeom>
        </p:spPr>
        <p:txBody>
          <a:bodyPr anchor="t" rtlCol="false" tIns="0" lIns="0" bIns="0" rIns="0">
            <a:spAutoFit/>
          </a:bodyPr>
          <a:lstStyle/>
          <a:p>
            <a:pPr algn="l">
              <a:lnSpc>
                <a:spcPts val="3499"/>
              </a:lnSpc>
            </a:pPr>
            <a:r>
              <a:rPr lang="en-US" sz="2499">
                <a:solidFill>
                  <a:srgbClr val="000000"/>
                </a:solidFill>
                <a:latin typeface="Open Sauce"/>
                <a:ea typeface="Open Sauce"/>
                <a:cs typeface="Open Sauce"/>
                <a:sym typeface="Open Sauce"/>
              </a:rPr>
              <a:t>You must first begin by clearly defining the population </a:t>
            </a:r>
          </a:p>
          <a:p>
            <a:pPr algn="l">
              <a:lnSpc>
                <a:spcPts val="3499"/>
              </a:lnSpc>
              <a:spcBef>
                <a:spcPct val="0"/>
              </a:spcBef>
            </a:pPr>
            <a:r>
              <a:rPr lang="en-US" sz="2499">
                <a:solidFill>
                  <a:srgbClr val="000000"/>
                </a:solidFill>
                <a:latin typeface="Open Sauce"/>
                <a:ea typeface="Open Sauce"/>
                <a:cs typeface="Open Sauce"/>
                <a:sym typeface="Open Sauce"/>
              </a:rPr>
              <a:t>you wish to study.</a:t>
            </a:r>
          </a:p>
        </p:txBody>
      </p:sp>
      <p:sp>
        <p:nvSpPr>
          <p:cNvPr name="TextBox 9" id="9"/>
          <p:cNvSpPr txBox="true"/>
          <p:nvPr/>
        </p:nvSpPr>
        <p:spPr>
          <a:xfrm rot="0">
            <a:off x="185173" y="4704715"/>
            <a:ext cx="4244653" cy="438785"/>
          </a:xfrm>
          <a:prstGeom prst="rect">
            <a:avLst/>
          </a:prstGeom>
        </p:spPr>
        <p:txBody>
          <a:bodyPr anchor="t" rtlCol="false" tIns="0" lIns="0" bIns="0" rIns="0">
            <a:spAutoFit/>
          </a:bodyPr>
          <a:lstStyle/>
          <a:p>
            <a:pPr algn="ctr">
              <a:lnSpc>
                <a:spcPts val="3639"/>
              </a:lnSpc>
              <a:spcBef>
                <a:spcPct val="0"/>
              </a:spcBef>
            </a:pPr>
            <a:r>
              <a:rPr lang="en-US" sz="2599">
                <a:solidFill>
                  <a:srgbClr val="000000"/>
                </a:solidFill>
                <a:latin typeface="Open Sauce Bold"/>
                <a:ea typeface="Open Sauce Bold"/>
                <a:cs typeface="Open Sauce Bold"/>
                <a:sym typeface="Open Sauce Bold"/>
              </a:rPr>
              <a:t>📌  Define your population</a:t>
            </a:r>
          </a:p>
        </p:txBody>
      </p:sp>
      <p:sp>
        <p:nvSpPr>
          <p:cNvPr name="TextBox 10" id="10"/>
          <p:cNvSpPr txBox="true"/>
          <p:nvPr/>
        </p:nvSpPr>
        <p:spPr>
          <a:xfrm rot="0">
            <a:off x="531128" y="5191125"/>
            <a:ext cx="8612872" cy="4803775"/>
          </a:xfrm>
          <a:prstGeom prst="rect">
            <a:avLst/>
          </a:prstGeom>
        </p:spPr>
        <p:txBody>
          <a:bodyPr anchor="t" rtlCol="false" tIns="0" lIns="0" bIns="0" rIns="0">
            <a:spAutoFit/>
          </a:bodyPr>
          <a:lstStyle/>
          <a:p>
            <a:pPr algn="l">
              <a:lnSpc>
                <a:spcPts val="3499"/>
              </a:lnSpc>
            </a:pPr>
            <a:r>
              <a:rPr lang="en-US" sz="2499">
                <a:solidFill>
                  <a:srgbClr val="000000"/>
                </a:solidFill>
                <a:latin typeface="Open Sauce"/>
                <a:ea typeface="Open Sauce"/>
                <a:cs typeface="Open Sauce"/>
                <a:sym typeface="Open Sauce"/>
              </a:rPr>
              <a:t>You must first begin by clearly defining the population </a:t>
            </a:r>
          </a:p>
          <a:p>
            <a:pPr algn="l">
              <a:lnSpc>
                <a:spcPts val="3499"/>
              </a:lnSpc>
            </a:pPr>
            <a:r>
              <a:rPr lang="en-US" sz="2499">
                <a:solidFill>
                  <a:srgbClr val="000000"/>
                </a:solidFill>
                <a:latin typeface="Open Sauce"/>
                <a:ea typeface="Open Sauce"/>
                <a:cs typeface="Open Sauce"/>
                <a:sym typeface="Open Sauce"/>
              </a:rPr>
              <a:t>you wish to study. Should meet the following criteria:</a:t>
            </a:r>
          </a:p>
          <a:p>
            <a:pPr algn="l">
              <a:lnSpc>
                <a:spcPts val="3499"/>
              </a:lnSpc>
            </a:pPr>
          </a:p>
          <a:p>
            <a:pPr algn="l" marL="539749" indent="-269875" lvl="1">
              <a:lnSpc>
                <a:spcPts val="3499"/>
              </a:lnSpc>
              <a:buFont typeface="Arial"/>
              <a:buChar char="•"/>
            </a:pPr>
            <a:r>
              <a:rPr lang="en-US" sz="2499">
                <a:solidFill>
                  <a:srgbClr val="000000"/>
                </a:solidFill>
                <a:latin typeface="Open Sauce"/>
                <a:ea typeface="Open Sauce"/>
                <a:cs typeface="Open Sauce"/>
                <a:sym typeface="Open Sauce"/>
              </a:rPr>
              <a:t>each cluster’s population should be as diverse as</a:t>
            </a:r>
          </a:p>
          <a:p>
            <a:pPr algn="l">
              <a:lnSpc>
                <a:spcPts val="3499"/>
              </a:lnSpc>
            </a:pPr>
            <a:r>
              <a:rPr lang="en-US" sz="2499">
                <a:solidFill>
                  <a:srgbClr val="000000"/>
                </a:solidFill>
                <a:latin typeface="Open Sauce"/>
                <a:ea typeface="Open Sauce"/>
                <a:cs typeface="Open Sauce"/>
                <a:sym typeface="Open Sauce"/>
              </a:rPr>
              <a:t>     possible.</a:t>
            </a:r>
          </a:p>
          <a:p>
            <a:pPr algn="l" marL="539749" indent="-269875" lvl="1">
              <a:lnSpc>
                <a:spcPts val="3499"/>
              </a:lnSpc>
              <a:buFont typeface="Arial"/>
              <a:buChar char="•"/>
            </a:pPr>
            <a:r>
              <a:rPr lang="en-US" sz="2499">
                <a:solidFill>
                  <a:srgbClr val="000000"/>
                </a:solidFill>
                <a:latin typeface="Open Sauce"/>
                <a:ea typeface="Open Sauce"/>
                <a:cs typeface="Open Sauce"/>
                <a:sym typeface="Open Sauce"/>
              </a:rPr>
              <a:t>each cluster should have a similar distribution of the </a:t>
            </a:r>
          </a:p>
          <a:p>
            <a:pPr algn="l">
              <a:lnSpc>
                <a:spcPts val="3499"/>
              </a:lnSpc>
            </a:pPr>
            <a:r>
              <a:rPr lang="en-US" sz="2499">
                <a:solidFill>
                  <a:srgbClr val="000000"/>
                </a:solidFill>
                <a:latin typeface="Open Sauce"/>
                <a:ea typeface="Open Sauce"/>
                <a:cs typeface="Open Sauce"/>
                <a:sym typeface="Open Sauce"/>
              </a:rPr>
              <a:t>     population as a whole.</a:t>
            </a:r>
          </a:p>
          <a:p>
            <a:pPr algn="l" marL="539749" indent="-269875" lvl="1">
              <a:lnSpc>
                <a:spcPts val="3499"/>
              </a:lnSpc>
              <a:buFont typeface="Arial"/>
              <a:buChar char="•"/>
            </a:pPr>
            <a:r>
              <a:rPr lang="en-US" sz="2499">
                <a:solidFill>
                  <a:srgbClr val="000000"/>
                </a:solidFill>
                <a:latin typeface="Open Sauce"/>
                <a:ea typeface="Open Sauce"/>
                <a:cs typeface="Open Sauce"/>
                <a:sym typeface="Open Sauce"/>
              </a:rPr>
              <a:t>taken together, the clusters should cover the entire population.</a:t>
            </a:r>
          </a:p>
          <a:p>
            <a:pPr algn="l" marL="539749" indent="-269875" lvl="1">
              <a:lnSpc>
                <a:spcPts val="3499"/>
              </a:lnSpc>
              <a:buFont typeface="Arial"/>
              <a:buChar char="•"/>
            </a:pPr>
            <a:r>
              <a:rPr lang="en-US" sz="2499">
                <a:solidFill>
                  <a:srgbClr val="000000"/>
                </a:solidFill>
                <a:latin typeface="Open Sauce"/>
                <a:ea typeface="Open Sauce"/>
                <a:cs typeface="Open Sauce"/>
                <a:sym typeface="Open Sauce"/>
              </a:rPr>
              <a:t>There not be any overlap between clusters like, the same people or unit in more than one cluster.</a:t>
            </a:r>
          </a:p>
        </p:txBody>
      </p:sp>
      <p:sp>
        <p:nvSpPr>
          <p:cNvPr name="TextBox 11" id="11"/>
          <p:cNvSpPr txBox="true"/>
          <p:nvPr/>
        </p:nvSpPr>
        <p:spPr>
          <a:xfrm rot="0">
            <a:off x="9513116" y="1943883"/>
            <a:ext cx="8073046" cy="895985"/>
          </a:xfrm>
          <a:prstGeom prst="rect">
            <a:avLst/>
          </a:prstGeom>
        </p:spPr>
        <p:txBody>
          <a:bodyPr anchor="t" rtlCol="false" tIns="0" lIns="0" bIns="0" rIns="0">
            <a:spAutoFit/>
          </a:bodyPr>
          <a:lstStyle/>
          <a:p>
            <a:pPr algn="l">
              <a:lnSpc>
                <a:spcPts val="3639"/>
              </a:lnSpc>
              <a:spcBef>
                <a:spcPct val="0"/>
              </a:spcBef>
            </a:pPr>
            <a:r>
              <a:rPr lang="en-US" sz="2599">
                <a:solidFill>
                  <a:srgbClr val="000000"/>
                </a:solidFill>
                <a:latin typeface="Open Sauce Bold"/>
                <a:ea typeface="Open Sauce Bold"/>
                <a:cs typeface="Open Sauce Bold"/>
                <a:sym typeface="Open Sauce Bold"/>
              </a:rPr>
              <a:t>📌  Randomly select clusters to use as your sample</a:t>
            </a:r>
          </a:p>
        </p:txBody>
      </p:sp>
      <p:sp>
        <p:nvSpPr>
          <p:cNvPr name="TextBox 12" id="12"/>
          <p:cNvSpPr txBox="true"/>
          <p:nvPr/>
        </p:nvSpPr>
        <p:spPr>
          <a:xfrm rot="0">
            <a:off x="9513116" y="3112525"/>
            <a:ext cx="8073046" cy="2174875"/>
          </a:xfrm>
          <a:prstGeom prst="rect">
            <a:avLst/>
          </a:prstGeom>
        </p:spPr>
        <p:txBody>
          <a:bodyPr anchor="t" rtlCol="false" tIns="0" lIns="0" bIns="0" rIns="0">
            <a:spAutoFit/>
          </a:bodyPr>
          <a:lstStyle/>
          <a:p>
            <a:pPr algn="l">
              <a:lnSpc>
                <a:spcPts val="3499"/>
              </a:lnSpc>
              <a:spcBef>
                <a:spcPct val="0"/>
              </a:spcBef>
            </a:pPr>
            <a:r>
              <a:rPr lang="en-US" sz="2499">
                <a:solidFill>
                  <a:srgbClr val="000000"/>
                </a:solidFill>
                <a:latin typeface="Open Sauce"/>
                <a:ea typeface="Open Sauce"/>
                <a:cs typeface="Open Sauce"/>
                <a:sym typeface="Open Sauce"/>
              </a:rPr>
              <a:t>If each cluster is itself a mini-representation of the </a:t>
            </a:r>
          </a:p>
          <a:p>
            <a:pPr algn="l">
              <a:lnSpc>
                <a:spcPts val="3499"/>
              </a:lnSpc>
              <a:spcBef>
                <a:spcPct val="0"/>
              </a:spcBef>
            </a:pPr>
            <a:r>
              <a:rPr lang="en-US" sz="2499">
                <a:solidFill>
                  <a:srgbClr val="000000"/>
                </a:solidFill>
                <a:latin typeface="Open Sauce"/>
                <a:ea typeface="Open Sauce"/>
                <a:cs typeface="Open Sauce"/>
                <a:sym typeface="Open Sauce"/>
              </a:rPr>
              <a:t>larger population, randomly selecting and sampling </a:t>
            </a:r>
          </a:p>
          <a:p>
            <a:pPr algn="l">
              <a:lnSpc>
                <a:spcPts val="3499"/>
              </a:lnSpc>
              <a:spcBef>
                <a:spcPct val="0"/>
              </a:spcBef>
            </a:pPr>
            <a:r>
              <a:rPr lang="en-US" sz="2499">
                <a:solidFill>
                  <a:srgbClr val="000000"/>
                </a:solidFill>
                <a:latin typeface="Open Sauce"/>
                <a:ea typeface="Open Sauce"/>
                <a:cs typeface="Open Sauce"/>
                <a:sym typeface="Open Sauce"/>
              </a:rPr>
              <a:t>from the clusters allows you to imitate simple random sampling, which in turn supports the validity of your results.</a:t>
            </a:r>
          </a:p>
        </p:txBody>
      </p:sp>
      <p:sp>
        <p:nvSpPr>
          <p:cNvPr name="TextBox 13" id="13"/>
          <p:cNvSpPr txBox="true"/>
          <p:nvPr/>
        </p:nvSpPr>
        <p:spPr>
          <a:xfrm rot="0">
            <a:off x="9513116" y="6868550"/>
            <a:ext cx="5315769" cy="438785"/>
          </a:xfrm>
          <a:prstGeom prst="rect">
            <a:avLst/>
          </a:prstGeom>
        </p:spPr>
        <p:txBody>
          <a:bodyPr anchor="t" rtlCol="false" tIns="0" lIns="0" bIns="0" rIns="0">
            <a:spAutoFit/>
          </a:bodyPr>
          <a:lstStyle/>
          <a:p>
            <a:pPr algn="ctr">
              <a:lnSpc>
                <a:spcPts val="3639"/>
              </a:lnSpc>
              <a:spcBef>
                <a:spcPct val="0"/>
              </a:spcBef>
            </a:pPr>
            <a:r>
              <a:rPr lang="en-US" sz="2599">
                <a:solidFill>
                  <a:srgbClr val="000000"/>
                </a:solidFill>
                <a:latin typeface="Open Sauce"/>
                <a:ea typeface="Open Sauce"/>
                <a:cs typeface="Open Sauce"/>
                <a:sym typeface="Open Sauce"/>
              </a:rPr>
              <a:t>📌  </a:t>
            </a:r>
            <a:r>
              <a:rPr lang="en-US" sz="2599">
                <a:solidFill>
                  <a:srgbClr val="000000"/>
                </a:solidFill>
                <a:latin typeface="Open Sauce Bold"/>
                <a:ea typeface="Open Sauce Bold"/>
                <a:cs typeface="Open Sauce Bold"/>
                <a:sym typeface="Open Sauce Bold"/>
              </a:rPr>
              <a:t>Collect data from the sample</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8073046" y="1551132"/>
            <a:ext cx="17365023" cy="0"/>
          </a:xfrm>
          <a:prstGeom prst="line">
            <a:avLst/>
          </a:prstGeom>
          <a:ln cap="flat" w="19050">
            <a:solidFill>
              <a:srgbClr val="000000"/>
            </a:solidFill>
            <a:prstDash val="solid"/>
            <a:headEnd type="none" len="sm" w="sm"/>
            <a:tailEnd type="none" len="sm" w="sm"/>
          </a:ln>
        </p:spPr>
      </p:sp>
      <p:grpSp>
        <p:nvGrpSpPr>
          <p:cNvPr name="Group 3" id="3"/>
          <p:cNvGrpSpPr/>
          <p:nvPr/>
        </p:nvGrpSpPr>
        <p:grpSpPr>
          <a:xfrm rot="0">
            <a:off x="0" y="-61453"/>
            <a:ext cx="2516741" cy="2901321"/>
            <a:chOff x="0" y="0"/>
            <a:chExt cx="3355654" cy="3868428"/>
          </a:xfrm>
        </p:grpSpPr>
        <p:pic>
          <p:nvPicPr>
            <p:cNvPr name="Picture 4" id="4"/>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sp>
        <p:nvSpPr>
          <p:cNvPr name="Freeform 5" id="5"/>
          <p:cNvSpPr/>
          <p:nvPr/>
        </p:nvSpPr>
        <p:spPr>
          <a:xfrm flipH="false" flipV="false" rot="0">
            <a:off x="-537967" y="3785112"/>
            <a:ext cx="7390847" cy="6501888"/>
          </a:xfrm>
          <a:custGeom>
            <a:avLst/>
            <a:gdLst/>
            <a:ahLst/>
            <a:cxnLst/>
            <a:rect r="r" b="b" t="t" l="l"/>
            <a:pathLst>
              <a:path h="6501888" w="7390847">
                <a:moveTo>
                  <a:pt x="0" y="0"/>
                </a:moveTo>
                <a:lnTo>
                  <a:pt x="7390846" y="0"/>
                </a:lnTo>
                <a:lnTo>
                  <a:pt x="7390846" y="6501888"/>
                </a:lnTo>
                <a:lnTo>
                  <a:pt x="0" y="6501888"/>
                </a:lnTo>
                <a:lnTo>
                  <a:pt x="0" y="0"/>
                </a:lnTo>
                <a:close/>
              </a:path>
            </a:pathLst>
          </a:custGeom>
          <a:blipFill>
            <a:blip r:embed="rId3"/>
            <a:stretch>
              <a:fillRect l="0" t="0" r="0" b="0"/>
            </a:stretch>
          </a:blipFill>
        </p:spPr>
      </p:sp>
      <p:sp>
        <p:nvSpPr>
          <p:cNvPr name="TextBox 6" id="6"/>
          <p:cNvSpPr txBox="true"/>
          <p:nvPr/>
        </p:nvSpPr>
        <p:spPr>
          <a:xfrm rot="0">
            <a:off x="6277631" y="3586575"/>
            <a:ext cx="11474056" cy="2501265"/>
          </a:xfrm>
          <a:prstGeom prst="rect">
            <a:avLst/>
          </a:prstGeom>
        </p:spPr>
        <p:txBody>
          <a:bodyPr anchor="t" rtlCol="false" tIns="0" lIns="0" bIns="0" rIns="0">
            <a:spAutoFit/>
          </a:bodyPr>
          <a:lstStyle/>
          <a:p>
            <a:pPr algn="l">
              <a:lnSpc>
                <a:spcPts val="3359"/>
              </a:lnSpc>
              <a:spcBef>
                <a:spcPct val="0"/>
              </a:spcBef>
            </a:pPr>
            <a:r>
              <a:rPr lang="en-US" sz="2400">
                <a:solidFill>
                  <a:srgbClr val="000000"/>
                </a:solidFill>
                <a:latin typeface="Open Sauce Bold"/>
                <a:ea typeface="Open Sauce Bold"/>
                <a:cs typeface="Open Sauce Bold"/>
                <a:sym typeface="Open Sauce Bold"/>
              </a:rPr>
              <a:t>Example: Multistage sampling</a:t>
            </a:r>
          </a:p>
          <a:p>
            <a:pPr algn="l">
              <a:lnSpc>
                <a:spcPts val="3359"/>
              </a:lnSpc>
              <a:spcBef>
                <a:spcPct val="0"/>
              </a:spcBef>
            </a:pPr>
          </a:p>
          <a:p>
            <a:pPr algn="l">
              <a:lnSpc>
                <a:spcPts val="3359"/>
              </a:lnSpc>
              <a:spcBef>
                <a:spcPct val="0"/>
              </a:spcBef>
            </a:pPr>
            <a:r>
              <a:rPr lang="en-US" sz="2400">
                <a:solidFill>
                  <a:srgbClr val="000000"/>
                </a:solidFill>
                <a:latin typeface="Open Sauce"/>
                <a:ea typeface="Open Sauce"/>
                <a:cs typeface="Open Sauce"/>
                <a:sym typeface="Open Sauce"/>
              </a:rPr>
              <a:t>Instead of collecting data from every seventh-grader in the selected schools, you narrow down your sample in two additional stages:</a:t>
            </a:r>
          </a:p>
          <a:p>
            <a:pPr algn="l">
              <a:lnSpc>
                <a:spcPts val="3359"/>
              </a:lnSpc>
              <a:spcBef>
                <a:spcPct val="0"/>
              </a:spcBef>
            </a:pPr>
            <a:r>
              <a:rPr lang="en-US" sz="2400">
                <a:solidFill>
                  <a:srgbClr val="000000"/>
                </a:solidFill>
                <a:latin typeface="Open Sauce"/>
                <a:ea typeface="Open Sauce"/>
                <a:cs typeface="Open Sauce"/>
                <a:sym typeface="Open Sauce"/>
              </a:rPr>
              <a:t>From each school, you randomly select a sample of seventh-grade classes.</a:t>
            </a:r>
          </a:p>
          <a:p>
            <a:pPr algn="l">
              <a:lnSpc>
                <a:spcPts val="3359"/>
              </a:lnSpc>
              <a:spcBef>
                <a:spcPct val="0"/>
              </a:spcBef>
            </a:pPr>
            <a:r>
              <a:rPr lang="en-US" sz="2400">
                <a:solidFill>
                  <a:srgbClr val="000000"/>
                </a:solidFill>
                <a:latin typeface="Open Sauce"/>
                <a:ea typeface="Open Sauce"/>
                <a:cs typeface="Open Sauce"/>
                <a:sym typeface="Open Sauce"/>
              </a:rPr>
              <a:t>From within those classes, you randomly select a sample of students.</a:t>
            </a:r>
          </a:p>
        </p:txBody>
      </p:sp>
      <p:grpSp>
        <p:nvGrpSpPr>
          <p:cNvPr name="Group 7" id="7"/>
          <p:cNvGrpSpPr/>
          <p:nvPr/>
        </p:nvGrpSpPr>
        <p:grpSpPr>
          <a:xfrm rot="0">
            <a:off x="6142586" y="6621240"/>
            <a:ext cx="2094139" cy="2094139"/>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9EBC"/>
            </a:solidFill>
          </p:spPr>
        </p:sp>
        <p:sp>
          <p:nvSpPr>
            <p:cNvPr name="TextBox 9" id="9"/>
            <p:cNvSpPr txBox="true"/>
            <p:nvPr/>
          </p:nvSpPr>
          <p:spPr>
            <a:xfrm>
              <a:off x="76200" y="47625"/>
              <a:ext cx="660400" cy="688975"/>
            </a:xfrm>
            <a:prstGeom prst="rect">
              <a:avLst/>
            </a:prstGeom>
          </p:spPr>
          <p:txBody>
            <a:bodyPr anchor="ctr" rtlCol="false" tIns="50800" lIns="50800" bIns="50800" rIns="50800"/>
            <a:lstStyle/>
            <a:p>
              <a:pPr algn="ctr">
                <a:lnSpc>
                  <a:spcPts val="3080"/>
                </a:lnSpc>
              </a:pPr>
              <a:r>
                <a:rPr lang="en-US" sz="2200">
                  <a:solidFill>
                    <a:srgbClr val="FFFFFF"/>
                  </a:solidFill>
                  <a:latin typeface="Open Sauce Bold"/>
                  <a:ea typeface="Open Sauce Bold"/>
                  <a:cs typeface="Open Sauce Bold"/>
                  <a:sym typeface="Open Sauce Bold"/>
                </a:rPr>
                <a:t>2 Cities</a:t>
              </a:r>
            </a:p>
          </p:txBody>
        </p:sp>
      </p:grpSp>
      <p:grpSp>
        <p:nvGrpSpPr>
          <p:cNvPr name="Group 10" id="10"/>
          <p:cNvGrpSpPr/>
          <p:nvPr/>
        </p:nvGrpSpPr>
        <p:grpSpPr>
          <a:xfrm rot="0">
            <a:off x="8820449" y="6717171"/>
            <a:ext cx="1902279" cy="1902279"/>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9EBC"/>
            </a:solidFill>
          </p:spPr>
        </p:sp>
        <p:sp>
          <p:nvSpPr>
            <p:cNvPr name="TextBox 12" id="12"/>
            <p:cNvSpPr txBox="true"/>
            <p:nvPr/>
          </p:nvSpPr>
          <p:spPr>
            <a:xfrm>
              <a:off x="76200" y="47625"/>
              <a:ext cx="660400" cy="688975"/>
            </a:xfrm>
            <a:prstGeom prst="rect">
              <a:avLst/>
            </a:prstGeom>
          </p:spPr>
          <p:txBody>
            <a:bodyPr anchor="ctr" rtlCol="false" tIns="50800" lIns="50800" bIns="50800" rIns="50800"/>
            <a:lstStyle/>
            <a:p>
              <a:pPr algn="ctr">
                <a:lnSpc>
                  <a:spcPts val="2240"/>
                </a:lnSpc>
              </a:pPr>
              <a:r>
                <a:rPr lang="en-US" sz="1600">
                  <a:solidFill>
                    <a:srgbClr val="FFFFFF"/>
                  </a:solidFill>
                  <a:latin typeface="Open Sauce Bold"/>
                  <a:ea typeface="Open Sauce Bold"/>
                  <a:cs typeface="Open Sauce Bold"/>
                  <a:sym typeface="Open Sauce Bold"/>
                </a:rPr>
                <a:t>7 Schools</a:t>
              </a:r>
            </a:p>
            <a:p>
              <a:pPr algn="ctr">
                <a:lnSpc>
                  <a:spcPts val="2240"/>
                </a:lnSpc>
              </a:pPr>
              <a:r>
                <a:rPr lang="en-US" sz="1600">
                  <a:solidFill>
                    <a:srgbClr val="FFFFFF"/>
                  </a:solidFill>
                  <a:latin typeface="Open Sauce Bold"/>
                  <a:ea typeface="Open Sauce Bold"/>
                  <a:cs typeface="Open Sauce Bold"/>
                  <a:sym typeface="Open Sauce Bold"/>
                </a:rPr>
                <a:t>3 sections/school x 30 students</a:t>
              </a:r>
            </a:p>
          </p:txBody>
        </p:sp>
      </p:grpSp>
      <p:sp>
        <p:nvSpPr>
          <p:cNvPr name="TextBox 13" id="13"/>
          <p:cNvSpPr txBox="true"/>
          <p:nvPr/>
        </p:nvSpPr>
        <p:spPr>
          <a:xfrm rot="0">
            <a:off x="3157456" y="660166"/>
            <a:ext cx="15130544" cy="870418"/>
          </a:xfrm>
          <a:prstGeom prst="rect">
            <a:avLst/>
          </a:prstGeom>
        </p:spPr>
        <p:txBody>
          <a:bodyPr anchor="t" rtlCol="false" tIns="0" lIns="0" bIns="0" rIns="0">
            <a:spAutoFit/>
          </a:bodyPr>
          <a:lstStyle/>
          <a:p>
            <a:pPr algn="l" marL="0" indent="0" lvl="0">
              <a:lnSpc>
                <a:spcPts val="6447"/>
              </a:lnSpc>
              <a:spcBef>
                <a:spcPct val="0"/>
              </a:spcBef>
            </a:pPr>
            <a:r>
              <a:rPr lang="en-US" sz="6646">
                <a:solidFill>
                  <a:srgbClr val="000000"/>
                </a:solidFill>
                <a:latin typeface="HK Grotesk Medium"/>
                <a:ea typeface="HK Grotesk Medium"/>
                <a:cs typeface="HK Grotesk Medium"/>
                <a:sym typeface="HK Grotesk Medium"/>
              </a:rPr>
              <a:t>Multi-Stage Cluster Sampling </a:t>
            </a:r>
          </a:p>
        </p:txBody>
      </p:sp>
      <p:sp>
        <p:nvSpPr>
          <p:cNvPr name="TextBox 14" id="14"/>
          <p:cNvSpPr txBox="true"/>
          <p:nvPr/>
        </p:nvSpPr>
        <p:spPr>
          <a:xfrm rot="0">
            <a:off x="3157456" y="2015003"/>
            <a:ext cx="15130544" cy="895985"/>
          </a:xfrm>
          <a:prstGeom prst="rect">
            <a:avLst/>
          </a:prstGeom>
        </p:spPr>
        <p:txBody>
          <a:bodyPr anchor="t" rtlCol="false" tIns="0" lIns="0" bIns="0" rIns="0">
            <a:spAutoFit/>
          </a:bodyPr>
          <a:lstStyle/>
          <a:p>
            <a:pPr algn="l">
              <a:lnSpc>
                <a:spcPts val="3639"/>
              </a:lnSpc>
              <a:spcBef>
                <a:spcPct val="0"/>
              </a:spcBef>
            </a:pPr>
            <a:r>
              <a:rPr lang="en-US" sz="2599">
                <a:solidFill>
                  <a:srgbClr val="000000"/>
                </a:solidFill>
                <a:latin typeface="Open Sauce"/>
                <a:ea typeface="Open Sauce"/>
                <a:cs typeface="Open Sauce"/>
                <a:sym typeface="Open Sauce"/>
              </a:rPr>
              <a:t>In multistage cluster sampling, rather than collect data from every single unit in the selected clusters, you randomly select individual units from within the cluster to use as your sample.</a:t>
            </a:r>
          </a:p>
        </p:txBody>
      </p:sp>
      <p:grpSp>
        <p:nvGrpSpPr>
          <p:cNvPr name="Group 15" id="15"/>
          <p:cNvGrpSpPr/>
          <p:nvPr/>
        </p:nvGrpSpPr>
        <p:grpSpPr>
          <a:xfrm rot="0">
            <a:off x="11303753" y="6811740"/>
            <a:ext cx="1698171" cy="1698171"/>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9EBC"/>
            </a:solidFill>
          </p:spPr>
        </p:sp>
        <p:sp>
          <p:nvSpPr>
            <p:cNvPr name="TextBox 17" id="17"/>
            <p:cNvSpPr txBox="true"/>
            <p:nvPr/>
          </p:nvSpPr>
          <p:spPr>
            <a:xfrm>
              <a:off x="76200" y="47625"/>
              <a:ext cx="660400" cy="688975"/>
            </a:xfrm>
            <a:prstGeom prst="rect">
              <a:avLst/>
            </a:prstGeom>
          </p:spPr>
          <p:txBody>
            <a:bodyPr anchor="ctr" rtlCol="false" tIns="50800" lIns="50800" bIns="50800" rIns="50800"/>
            <a:lstStyle/>
            <a:p>
              <a:pPr algn="ctr">
                <a:lnSpc>
                  <a:spcPts val="3080"/>
                </a:lnSpc>
              </a:pPr>
              <a:r>
                <a:rPr lang="en-US" sz="2200">
                  <a:solidFill>
                    <a:srgbClr val="FFFFFF"/>
                  </a:solidFill>
                  <a:latin typeface="Open Sauce Bold"/>
                  <a:ea typeface="Open Sauce Bold"/>
                  <a:cs typeface="Open Sauce Bold"/>
                  <a:sym typeface="Open Sauce Bold"/>
                </a:rPr>
                <a:t>35 Classes</a:t>
              </a:r>
            </a:p>
          </p:txBody>
        </p:sp>
      </p:grpSp>
      <p:grpSp>
        <p:nvGrpSpPr>
          <p:cNvPr name="Group 18" id="18"/>
          <p:cNvGrpSpPr/>
          <p:nvPr/>
        </p:nvGrpSpPr>
        <p:grpSpPr>
          <a:xfrm rot="0">
            <a:off x="13582949" y="6946791"/>
            <a:ext cx="1443038" cy="1443038"/>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9EBC"/>
            </a:solidFill>
          </p:spPr>
        </p:sp>
        <p:sp>
          <p:nvSpPr>
            <p:cNvPr name="TextBox 20" id="20"/>
            <p:cNvSpPr txBox="true"/>
            <p:nvPr/>
          </p:nvSpPr>
          <p:spPr>
            <a:xfrm>
              <a:off x="76200" y="28575"/>
              <a:ext cx="660400" cy="708025"/>
            </a:xfrm>
            <a:prstGeom prst="rect">
              <a:avLst/>
            </a:prstGeom>
          </p:spPr>
          <p:txBody>
            <a:bodyPr anchor="ctr" rtlCol="false" tIns="50800" lIns="50800" bIns="50800" rIns="50800"/>
            <a:lstStyle/>
            <a:p>
              <a:pPr algn="ctr">
                <a:lnSpc>
                  <a:spcPts val="2800"/>
                </a:lnSpc>
              </a:pPr>
              <a:r>
                <a:rPr lang="en-US" sz="2000">
                  <a:solidFill>
                    <a:srgbClr val="FFFFFF"/>
                  </a:solidFill>
                  <a:latin typeface="Open Sauce Bold"/>
                  <a:ea typeface="Open Sauce Bold"/>
                  <a:cs typeface="Open Sauce Bold"/>
                  <a:sym typeface="Open Sauce Bold"/>
                </a:rPr>
                <a:t>Random students/class</a:t>
              </a:r>
            </a:p>
          </p:txBody>
        </p:sp>
      </p:grpSp>
      <p:sp>
        <p:nvSpPr>
          <p:cNvPr name="TextBox 21" id="21"/>
          <p:cNvSpPr txBox="true"/>
          <p:nvPr/>
        </p:nvSpPr>
        <p:spPr>
          <a:xfrm rot="0">
            <a:off x="8787387" y="9095699"/>
            <a:ext cx="1968404" cy="563650"/>
          </a:xfrm>
          <a:prstGeom prst="rect">
            <a:avLst/>
          </a:prstGeom>
        </p:spPr>
        <p:txBody>
          <a:bodyPr anchor="t" rtlCol="false" tIns="0" lIns="0" bIns="0" rIns="0">
            <a:spAutoFit/>
          </a:bodyPr>
          <a:lstStyle/>
          <a:p>
            <a:pPr algn="ctr">
              <a:lnSpc>
                <a:spcPts val="2272"/>
              </a:lnSpc>
            </a:pPr>
            <a:r>
              <a:rPr lang="en-US" sz="1623">
                <a:solidFill>
                  <a:srgbClr val="000000"/>
                </a:solidFill>
                <a:latin typeface="Open Sauce"/>
                <a:ea typeface="Open Sauce"/>
                <a:cs typeface="Open Sauce"/>
                <a:sym typeface="Open Sauce"/>
              </a:rPr>
              <a:t>7 x 3  x 30 = 670</a:t>
            </a:r>
          </a:p>
          <a:p>
            <a:pPr algn="ctr">
              <a:lnSpc>
                <a:spcPts val="2272"/>
              </a:lnSpc>
              <a:spcBef>
                <a:spcPct val="0"/>
              </a:spcBef>
            </a:pPr>
            <a:r>
              <a:rPr lang="en-US" sz="1623">
                <a:solidFill>
                  <a:srgbClr val="000000"/>
                </a:solidFill>
                <a:latin typeface="Open Sauce"/>
                <a:ea typeface="Open Sauce"/>
                <a:cs typeface="Open Sauce"/>
                <a:sym typeface="Open Sauce"/>
              </a:rPr>
              <a:t>Sample size = 245</a:t>
            </a:r>
          </a:p>
        </p:txBody>
      </p:sp>
      <p:sp>
        <p:nvSpPr>
          <p:cNvPr name="TextBox 22" id="22"/>
          <p:cNvSpPr txBox="true"/>
          <p:nvPr/>
        </p:nvSpPr>
        <p:spPr>
          <a:xfrm rot="0">
            <a:off x="11168637" y="9095699"/>
            <a:ext cx="1968404" cy="275496"/>
          </a:xfrm>
          <a:prstGeom prst="rect">
            <a:avLst/>
          </a:prstGeom>
        </p:spPr>
        <p:txBody>
          <a:bodyPr anchor="t" rtlCol="false" tIns="0" lIns="0" bIns="0" rIns="0">
            <a:spAutoFit/>
          </a:bodyPr>
          <a:lstStyle/>
          <a:p>
            <a:pPr algn="ctr">
              <a:lnSpc>
                <a:spcPts val="2272"/>
              </a:lnSpc>
              <a:spcBef>
                <a:spcPct val="0"/>
              </a:spcBef>
            </a:pPr>
            <a:r>
              <a:rPr lang="en-US" sz="1623">
                <a:solidFill>
                  <a:srgbClr val="000000"/>
                </a:solidFill>
                <a:latin typeface="Open Sauce"/>
                <a:ea typeface="Open Sauce"/>
                <a:cs typeface="Open Sauce"/>
                <a:sym typeface="Open Sauce"/>
              </a:rPr>
              <a:t>245/35 classes = 7</a:t>
            </a:r>
          </a:p>
        </p:txBody>
      </p:sp>
      <p:sp>
        <p:nvSpPr>
          <p:cNvPr name="TextBox 23" id="23"/>
          <p:cNvSpPr txBox="true"/>
          <p:nvPr/>
        </p:nvSpPr>
        <p:spPr>
          <a:xfrm rot="0">
            <a:off x="13546615" y="9116315"/>
            <a:ext cx="1968404" cy="563650"/>
          </a:xfrm>
          <a:prstGeom prst="rect">
            <a:avLst/>
          </a:prstGeom>
        </p:spPr>
        <p:txBody>
          <a:bodyPr anchor="t" rtlCol="false" tIns="0" lIns="0" bIns="0" rIns="0">
            <a:spAutoFit/>
          </a:bodyPr>
          <a:lstStyle/>
          <a:p>
            <a:pPr algn="ctr">
              <a:lnSpc>
                <a:spcPts val="2272"/>
              </a:lnSpc>
              <a:spcBef>
                <a:spcPct val="0"/>
              </a:spcBef>
            </a:pPr>
            <a:r>
              <a:rPr lang="en-US" sz="1623">
                <a:solidFill>
                  <a:srgbClr val="000000"/>
                </a:solidFill>
                <a:latin typeface="Open Sauce"/>
                <a:ea typeface="Open Sauce"/>
                <a:cs typeface="Open Sauce"/>
                <a:sym typeface="Open Sauce"/>
              </a:rPr>
              <a:t>7 random students/class</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8073046" y="1551132"/>
            <a:ext cx="17365023" cy="0"/>
          </a:xfrm>
          <a:prstGeom prst="line">
            <a:avLst/>
          </a:prstGeom>
          <a:ln cap="flat" w="19050">
            <a:solidFill>
              <a:srgbClr val="000000"/>
            </a:solidFill>
            <a:prstDash val="solid"/>
            <a:headEnd type="none" len="sm" w="sm"/>
            <a:tailEnd type="none" len="sm" w="sm"/>
          </a:ln>
        </p:spPr>
      </p:sp>
      <p:grpSp>
        <p:nvGrpSpPr>
          <p:cNvPr name="Group 3" id="3"/>
          <p:cNvGrpSpPr/>
          <p:nvPr/>
        </p:nvGrpSpPr>
        <p:grpSpPr>
          <a:xfrm rot="0">
            <a:off x="0" y="-61453"/>
            <a:ext cx="2516741" cy="2901321"/>
            <a:chOff x="0" y="0"/>
            <a:chExt cx="3355654" cy="3868428"/>
          </a:xfrm>
        </p:grpSpPr>
        <p:pic>
          <p:nvPicPr>
            <p:cNvPr name="Picture 4" id="4"/>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sp>
        <p:nvSpPr>
          <p:cNvPr name="Freeform 5" id="5"/>
          <p:cNvSpPr/>
          <p:nvPr/>
        </p:nvSpPr>
        <p:spPr>
          <a:xfrm flipH="false" flipV="false" rot="0">
            <a:off x="2105076" y="3132154"/>
            <a:ext cx="5430451" cy="898493"/>
          </a:xfrm>
          <a:custGeom>
            <a:avLst/>
            <a:gdLst/>
            <a:ahLst/>
            <a:cxnLst/>
            <a:rect r="r" b="b" t="t" l="l"/>
            <a:pathLst>
              <a:path h="898493" w="5430451">
                <a:moveTo>
                  <a:pt x="0" y="0"/>
                </a:moveTo>
                <a:lnTo>
                  <a:pt x="5430450" y="0"/>
                </a:lnTo>
                <a:lnTo>
                  <a:pt x="5430450" y="898492"/>
                </a:lnTo>
                <a:lnTo>
                  <a:pt x="0" y="89849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3157456" y="518790"/>
            <a:ext cx="15130544" cy="870418"/>
          </a:xfrm>
          <a:prstGeom prst="rect">
            <a:avLst/>
          </a:prstGeom>
        </p:spPr>
        <p:txBody>
          <a:bodyPr anchor="t" rtlCol="false" tIns="0" lIns="0" bIns="0" rIns="0">
            <a:spAutoFit/>
          </a:bodyPr>
          <a:lstStyle/>
          <a:p>
            <a:pPr algn="l" marL="0" indent="0" lvl="0">
              <a:lnSpc>
                <a:spcPts val="6447"/>
              </a:lnSpc>
              <a:spcBef>
                <a:spcPct val="0"/>
              </a:spcBef>
            </a:pPr>
            <a:r>
              <a:rPr lang="en-US" sz="6646">
                <a:solidFill>
                  <a:srgbClr val="000000"/>
                </a:solidFill>
                <a:latin typeface="HK Grotesk Medium"/>
                <a:ea typeface="HK Grotesk Medium"/>
                <a:cs typeface="HK Grotesk Medium"/>
                <a:sym typeface="HK Grotesk Medium"/>
              </a:rPr>
              <a:t>Cluster Sampling </a:t>
            </a:r>
          </a:p>
        </p:txBody>
      </p:sp>
      <p:sp>
        <p:nvSpPr>
          <p:cNvPr name="TextBox 7" id="7"/>
          <p:cNvSpPr txBox="true"/>
          <p:nvPr/>
        </p:nvSpPr>
        <p:spPr>
          <a:xfrm rot="0">
            <a:off x="3157456" y="2641298"/>
            <a:ext cx="2207791" cy="490855"/>
          </a:xfrm>
          <a:prstGeom prst="rect">
            <a:avLst/>
          </a:prstGeom>
        </p:spPr>
        <p:txBody>
          <a:bodyPr anchor="t" rtlCol="false" tIns="0" lIns="0" bIns="0" rIns="0">
            <a:spAutoFit/>
          </a:bodyPr>
          <a:lstStyle/>
          <a:p>
            <a:pPr algn="l">
              <a:lnSpc>
                <a:spcPts val="3919"/>
              </a:lnSpc>
              <a:spcBef>
                <a:spcPct val="0"/>
              </a:spcBef>
            </a:pPr>
            <a:r>
              <a:rPr lang="en-US" sz="2799">
                <a:solidFill>
                  <a:srgbClr val="000000"/>
                </a:solidFill>
                <a:latin typeface="Open Sauce Bold"/>
                <a:ea typeface="Open Sauce Bold"/>
                <a:cs typeface="Open Sauce Bold"/>
                <a:sym typeface="Open Sauce Bold"/>
              </a:rPr>
              <a:t>Advantages</a:t>
            </a:r>
            <a:r>
              <a:rPr lang="en-US" sz="2799">
                <a:solidFill>
                  <a:srgbClr val="000000"/>
                </a:solidFill>
                <a:latin typeface="Open Sauce"/>
                <a:ea typeface="Open Sauce"/>
                <a:cs typeface="Open Sauce"/>
                <a:sym typeface="Open Sauce"/>
              </a:rPr>
              <a:t> </a:t>
            </a:r>
          </a:p>
        </p:txBody>
      </p:sp>
      <p:sp>
        <p:nvSpPr>
          <p:cNvPr name="TextBox 8" id="8"/>
          <p:cNvSpPr txBox="true"/>
          <p:nvPr/>
        </p:nvSpPr>
        <p:spPr>
          <a:xfrm rot="0">
            <a:off x="12974902" y="2382033"/>
            <a:ext cx="2621310" cy="490855"/>
          </a:xfrm>
          <a:prstGeom prst="rect">
            <a:avLst/>
          </a:prstGeom>
        </p:spPr>
        <p:txBody>
          <a:bodyPr anchor="t" rtlCol="false" tIns="0" lIns="0" bIns="0" rIns="0">
            <a:spAutoFit/>
          </a:bodyPr>
          <a:lstStyle/>
          <a:p>
            <a:pPr algn="l">
              <a:lnSpc>
                <a:spcPts val="3919"/>
              </a:lnSpc>
              <a:spcBef>
                <a:spcPct val="0"/>
              </a:spcBef>
            </a:pPr>
            <a:r>
              <a:rPr lang="en-US" sz="2799">
                <a:solidFill>
                  <a:srgbClr val="000000"/>
                </a:solidFill>
                <a:latin typeface="Open Sauce Bold"/>
                <a:ea typeface="Open Sauce Bold"/>
                <a:cs typeface="Open Sauce Bold"/>
                <a:sym typeface="Open Sauce Bold"/>
              </a:rPr>
              <a:t>Disadvantages</a:t>
            </a:r>
          </a:p>
        </p:txBody>
      </p:sp>
      <p:sp>
        <p:nvSpPr>
          <p:cNvPr name="TextBox 9" id="9"/>
          <p:cNvSpPr txBox="true"/>
          <p:nvPr/>
        </p:nvSpPr>
        <p:spPr>
          <a:xfrm rot="0">
            <a:off x="1028700" y="4166553"/>
            <a:ext cx="7930742" cy="1144270"/>
          </a:xfrm>
          <a:prstGeom prst="rect">
            <a:avLst/>
          </a:prstGeom>
        </p:spPr>
        <p:txBody>
          <a:bodyPr anchor="t" rtlCol="false" tIns="0" lIns="0" bIns="0" rIns="0">
            <a:spAutoFit/>
          </a:bodyPr>
          <a:lstStyle/>
          <a:p>
            <a:pPr algn="l">
              <a:lnSpc>
                <a:spcPts val="3080"/>
              </a:lnSpc>
              <a:spcBef>
                <a:spcPct val="0"/>
              </a:spcBef>
            </a:pPr>
            <a:r>
              <a:rPr lang="en-US" sz="2200">
                <a:solidFill>
                  <a:srgbClr val="000000"/>
                </a:solidFill>
                <a:latin typeface="Open Sauce"/>
                <a:ea typeface="Open Sauce"/>
                <a:cs typeface="Open Sauce"/>
                <a:sym typeface="Open Sauce"/>
              </a:rPr>
              <a:t>📎</a:t>
            </a:r>
            <a:r>
              <a:rPr lang="en-US" sz="2200">
                <a:solidFill>
                  <a:srgbClr val="000000"/>
                </a:solidFill>
                <a:latin typeface="Open Sauce"/>
                <a:ea typeface="Open Sauce"/>
                <a:cs typeface="Open Sauce"/>
                <a:sym typeface="Open Sauce"/>
              </a:rPr>
              <a:t> sampling is time- and cost-efficient, especially for samples that are widely geographically spread and would be difficult to properly sample otherwise.</a:t>
            </a:r>
          </a:p>
        </p:txBody>
      </p:sp>
      <p:sp>
        <p:nvSpPr>
          <p:cNvPr name="TextBox 10" id="10"/>
          <p:cNvSpPr txBox="true"/>
          <p:nvPr/>
        </p:nvSpPr>
        <p:spPr>
          <a:xfrm rot="0">
            <a:off x="1258370" y="6063297"/>
            <a:ext cx="7930742" cy="1925320"/>
          </a:xfrm>
          <a:prstGeom prst="rect">
            <a:avLst/>
          </a:prstGeom>
        </p:spPr>
        <p:txBody>
          <a:bodyPr anchor="t" rtlCol="false" tIns="0" lIns="0" bIns="0" rIns="0">
            <a:spAutoFit/>
          </a:bodyPr>
          <a:lstStyle/>
          <a:p>
            <a:pPr algn="l">
              <a:lnSpc>
                <a:spcPts val="3080"/>
              </a:lnSpc>
              <a:spcBef>
                <a:spcPct val="0"/>
              </a:spcBef>
            </a:pPr>
            <a:r>
              <a:rPr lang="en-US" sz="2200">
                <a:solidFill>
                  <a:srgbClr val="000000"/>
                </a:solidFill>
                <a:latin typeface="Open Sauce"/>
                <a:ea typeface="Open Sauce"/>
                <a:cs typeface="Open Sauce"/>
                <a:sym typeface="Open Sauce"/>
              </a:rPr>
              <a:t>📎</a:t>
            </a:r>
            <a:r>
              <a:rPr lang="en-US" sz="2200">
                <a:solidFill>
                  <a:srgbClr val="000000"/>
                </a:solidFill>
                <a:latin typeface="Open Sauce"/>
                <a:ea typeface="Open Sauce"/>
                <a:cs typeface="Open Sauce"/>
                <a:sym typeface="Open Sauce"/>
              </a:rPr>
              <a:t> because cluster sampling uses randomization, if the population is clustered properly, your study will have high </a:t>
            </a:r>
            <a:r>
              <a:rPr lang="en-US" sz="2200" u="sng">
                <a:solidFill>
                  <a:srgbClr val="000000"/>
                </a:solidFill>
                <a:latin typeface="Open Sauce"/>
                <a:ea typeface="Open Sauce"/>
                <a:cs typeface="Open Sauce"/>
                <a:sym typeface="Open Sauce"/>
                <a:hlinkClick r:id="rId5" tooltip="https://www.scribbr.com/methodology/external-validity/"/>
              </a:rPr>
              <a:t>external validity</a:t>
            </a:r>
            <a:r>
              <a:rPr lang="en-US" sz="2200">
                <a:solidFill>
                  <a:srgbClr val="000000"/>
                </a:solidFill>
                <a:latin typeface="Open Sauce"/>
                <a:ea typeface="Open Sauce"/>
                <a:cs typeface="Open Sauce"/>
                <a:sym typeface="Open Sauce"/>
              </a:rPr>
              <a:t> because your sample will reflect the characteristics of the larger population.</a:t>
            </a:r>
          </a:p>
          <a:p>
            <a:pPr algn="l">
              <a:lnSpc>
                <a:spcPts val="3080"/>
              </a:lnSpc>
              <a:spcBef>
                <a:spcPct val="0"/>
              </a:spcBef>
            </a:pPr>
          </a:p>
        </p:txBody>
      </p:sp>
      <p:sp>
        <p:nvSpPr>
          <p:cNvPr name="Freeform 11" id="11"/>
          <p:cNvSpPr/>
          <p:nvPr/>
        </p:nvSpPr>
        <p:spPr>
          <a:xfrm flipH="false" flipV="false" rot="0">
            <a:off x="11683241" y="2872888"/>
            <a:ext cx="5576059" cy="922584"/>
          </a:xfrm>
          <a:custGeom>
            <a:avLst/>
            <a:gdLst/>
            <a:ahLst/>
            <a:cxnLst/>
            <a:rect r="r" b="b" t="t" l="l"/>
            <a:pathLst>
              <a:path h="922584" w="5576059">
                <a:moveTo>
                  <a:pt x="0" y="0"/>
                </a:moveTo>
                <a:lnTo>
                  <a:pt x="5576059" y="0"/>
                </a:lnTo>
                <a:lnTo>
                  <a:pt x="5576059" y="922584"/>
                </a:lnTo>
                <a:lnTo>
                  <a:pt x="0" y="92258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2" id="12"/>
          <p:cNvSpPr txBox="true"/>
          <p:nvPr/>
        </p:nvSpPr>
        <p:spPr>
          <a:xfrm rot="0">
            <a:off x="10499563" y="4002071"/>
            <a:ext cx="7571987" cy="4268470"/>
          </a:xfrm>
          <a:prstGeom prst="rect">
            <a:avLst/>
          </a:prstGeom>
        </p:spPr>
        <p:txBody>
          <a:bodyPr anchor="t" rtlCol="false" tIns="0" lIns="0" bIns="0" rIns="0">
            <a:spAutoFit/>
          </a:bodyPr>
          <a:lstStyle/>
          <a:p>
            <a:pPr algn="l">
              <a:lnSpc>
                <a:spcPts val="3080"/>
              </a:lnSpc>
              <a:spcBef>
                <a:spcPct val="0"/>
              </a:spcBef>
            </a:pPr>
            <a:r>
              <a:rPr lang="en-US" sz="2200">
                <a:solidFill>
                  <a:srgbClr val="000000"/>
                </a:solidFill>
                <a:latin typeface="Open Sauce"/>
                <a:ea typeface="Open Sauce"/>
                <a:cs typeface="Open Sauce"/>
                <a:sym typeface="Open Sauce"/>
              </a:rPr>
              <a:t>🖇️</a:t>
            </a:r>
            <a:r>
              <a:rPr lang="en-US" sz="2200">
                <a:solidFill>
                  <a:srgbClr val="000000"/>
                </a:solidFill>
                <a:latin typeface="Open Sauce"/>
                <a:ea typeface="Open Sauce"/>
                <a:cs typeface="Open Sauce"/>
                <a:sym typeface="Open Sauce"/>
              </a:rPr>
              <a:t> validity is less strong than with simple random sampling, particularly as you use more stages of clustering.</a:t>
            </a:r>
          </a:p>
          <a:p>
            <a:pPr algn="l">
              <a:lnSpc>
                <a:spcPts val="3080"/>
              </a:lnSpc>
              <a:spcBef>
                <a:spcPct val="0"/>
              </a:spcBef>
            </a:pPr>
          </a:p>
          <a:p>
            <a:pPr algn="l">
              <a:lnSpc>
                <a:spcPts val="3080"/>
              </a:lnSpc>
              <a:spcBef>
                <a:spcPct val="0"/>
              </a:spcBef>
            </a:pPr>
            <a:r>
              <a:rPr lang="en-US" sz="2200">
                <a:solidFill>
                  <a:srgbClr val="000000"/>
                </a:solidFill>
                <a:latin typeface="Open Sauce"/>
                <a:ea typeface="Open Sauce"/>
                <a:cs typeface="Open Sauce"/>
                <a:sym typeface="Open Sauce"/>
              </a:rPr>
              <a:t>🖇️ If your clusters are not a good mini-representation of the population as a whole, then it is more difficult to rely upon your sample to provide valid results, and is very likely to be biased.</a:t>
            </a:r>
          </a:p>
          <a:p>
            <a:pPr algn="l">
              <a:lnSpc>
                <a:spcPts val="3080"/>
              </a:lnSpc>
              <a:spcBef>
                <a:spcPct val="0"/>
              </a:spcBef>
            </a:pPr>
          </a:p>
          <a:p>
            <a:pPr algn="l">
              <a:lnSpc>
                <a:spcPts val="3080"/>
              </a:lnSpc>
              <a:spcBef>
                <a:spcPct val="0"/>
              </a:spcBef>
            </a:pPr>
            <a:r>
              <a:rPr lang="en-US" sz="2200">
                <a:solidFill>
                  <a:srgbClr val="000000"/>
                </a:solidFill>
                <a:latin typeface="Open Sauce"/>
                <a:ea typeface="Open Sauce"/>
                <a:cs typeface="Open Sauce"/>
                <a:sym typeface="Open Sauce"/>
              </a:rPr>
              <a:t>🖇️ Cluster sampling is much more complex to plan than other forms of sampling.</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8073046" y="1551132"/>
            <a:ext cx="17365023" cy="0"/>
          </a:xfrm>
          <a:prstGeom prst="line">
            <a:avLst/>
          </a:prstGeom>
          <a:ln cap="flat" w="19050">
            <a:solidFill>
              <a:srgbClr val="000000"/>
            </a:solidFill>
            <a:prstDash val="solid"/>
            <a:headEnd type="none" len="sm" w="sm"/>
            <a:tailEnd type="none" len="sm" w="sm"/>
          </a:ln>
        </p:spPr>
      </p:sp>
      <p:grpSp>
        <p:nvGrpSpPr>
          <p:cNvPr name="Group 3" id="3"/>
          <p:cNvGrpSpPr/>
          <p:nvPr/>
        </p:nvGrpSpPr>
        <p:grpSpPr>
          <a:xfrm rot="0">
            <a:off x="0" y="-61453"/>
            <a:ext cx="2516741" cy="2901321"/>
            <a:chOff x="0" y="0"/>
            <a:chExt cx="3355654" cy="3868428"/>
          </a:xfrm>
        </p:grpSpPr>
        <p:pic>
          <p:nvPicPr>
            <p:cNvPr name="Picture 4" id="4"/>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grpSp>
        <p:nvGrpSpPr>
          <p:cNvPr name="Group 5" id="5"/>
          <p:cNvGrpSpPr/>
          <p:nvPr/>
        </p:nvGrpSpPr>
        <p:grpSpPr>
          <a:xfrm rot="0">
            <a:off x="3157456" y="1813947"/>
            <a:ext cx="5414785" cy="583218"/>
            <a:chOff x="0" y="0"/>
            <a:chExt cx="2584791" cy="278404"/>
          </a:xfrm>
        </p:grpSpPr>
        <p:sp>
          <p:nvSpPr>
            <p:cNvPr name="Freeform 6" id="6"/>
            <p:cNvSpPr/>
            <p:nvPr/>
          </p:nvSpPr>
          <p:spPr>
            <a:xfrm flipH="false" flipV="false" rot="0">
              <a:off x="0" y="0"/>
              <a:ext cx="2584791" cy="278404"/>
            </a:xfrm>
            <a:custGeom>
              <a:avLst/>
              <a:gdLst/>
              <a:ahLst/>
              <a:cxnLst/>
              <a:rect r="r" b="b" t="t" l="l"/>
              <a:pathLst>
                <a:path h="278404" w="2584791">
                  <a:moveTo>
                    <a:pt x="0" y="0"/>
                  </a:moveTo>
                  <a:lnTo>
                    <a:pt x="2584791" y="0"/>
                  </a:lnTo>
                  <a:lnTo>
                    <a:pt x="2584791" y="278404"/>
                  </a:lnTo>
                  <a:lnTo>
                    <a:pt x="0" y="278404"/>
                  </a:lnTo>
                  <a:close/>
                </a:path>
              </a:pathLst>
            </a:custGeom>
            <a:solidFill>
              <a:srgbClr val="2B2B2A"/>
            </a:solidFill>
            <a:ln cap="sq">
              <a:noFill/>
              <a:prstDash val="solid"/>
              <a:miter/>
            </a:ln>
          </p:spPr>
        </p:sp>
        <p:sp>
          <p:nvSpPr>
            <p:cNvPr name="TextBox 7" id="7"/>
            <p:cNvSpPr txBox="true"/>
            <p:nvPr/>
          </p:nvSpPr>
          <p:spPr>
            <a:xfrm>
              <a:off x="0" y="-47625"/>
              <a:ext cx="2584791" cy="326029"/>
            </a:xfrm>
            <a:prstGeom prst="rect">
              <a:avLst/>
            </a:prstGeom>
          </p:spPr>
          <p:txBody>
            <a:bodyPr anchor="ctr" rtlCol="false" tIns="50800" lIns="50800" bIns="50800" rIns="50800"/>
            <a:lstStyle/>
            <a:p>
              <a:pPr algn="ctr" marL="0" indent="0" lvl="0">
                <a:lnSpc>
                  <a:spcPts val="3639"/>
                </a:lnSpc>
                <a:spcBef>
                  <a:spcPct val="0"/>
                </a:spcBef>
              </a:pPr>
            </a:p>
          </p:txBody>
        </p:sp>
      </p:grpSp>
      <p:sp>
        <p:nvSpPr>
          <p:cNvPr name="Freeform 8" id="8"/>
          <p:cNvSpPr/>
          <p:nvPr/>
        </p:nvSpPr>
        <p:spPr>
          <a:xfrm flipH="false" flipV="false" rot="0">
            <a:off x="3899432" y="4775348"/>
            <a:ext cx="11065415" cy="5650629"/>
          </a:xfrm>
          <a:custGeom>
            <a:avLst/>
            <a:gdLst/>
            <a:ahLst/>
            <a:cxnLst/>
            <a:rect r="r" b="b" t="t" l="l"/>
            <a:pathLst>
              <a:path h="5650629" w="11065415">
                <a:moveTo>
                  <a:pt x="0" y="0"/>
                </a:moveTo>
                <a:lnTo>
                  <a:pt x="11065415" y="0"/>
                </a:lnTo>
                <a:lnTo>
                  <a:pt x="11065415" y="5650629"/>
                </a:lnTo>
                <a:lnTo>
                  <a:pt x="0" y="5650629"/>
                </a:lnTo>
                <a:lnTo>
                  <a:pt x="0" y="0"/>
                </a:lnTo>
                <a:close/>
              </a:path>
            </a:pathLst>
          </a:custGeom>
          <a:blipFill>
            <a:blip r:embed="rId3"/>
            <a:stretch>
              <a:fillRect l="-2131" t="0" r="0" b="0"/>
            </a:stretch>
          </a:blipFill>
        </p:spPr>
      </p:sp>
      <p:sp>
        <p:nvSpPr>
          <p:cNvPr name="TextBox 9" id="9"/>
          <p:cNvSpPr txBox="true"/>
          <p:nvPr/>
        </p:nvSpPr>
        <p:spPr>
          <a:xfrm rot="0">
            <a:off x="3157456" y="518790"/>
            <a:ext cx="15130544" cy="870418"/>
          </a:xfrm>
          <a:prstGeom prst="rect">
            <a:avLst/>
          </a:prstGeom>
        </p:spPr>
        <p:txBody>
          <a:bodyPr anchor="t" rtlCol="false" tIns="0" lIns="0" bIns="0" rIns="0">
            <a:spAutoFit/>
          </a:bodyPr>
          <a:lstStyle/>
          <a:p>
            <a:pPr algn="l" marL="0" indent="0" lvl="0">
              <a:lnSpc>
                <a:spcPts val="6447"/>
              </a:lnSpc>
              <a:spcBef>
                <a:spcPct val="0"/>
              </a:spcBef>
            </a:pPr>
            <a:r>
              <a:rPr lang="en-US" sz="6646">
                <a:solidFill>
                  <a:srgbClr val="000000"/>
                </a:solidFill>
                <a:latin typeface="HK Grotesk Medium"/>
                <a:ea typeface="HK Grotesk Medium"/>
                <a:cs typeface="HK Grotesk Medium"/>
                <a:sym typeface="HK Grotesk Medium"/>
              </a:rPr>
              <a:t>Non-Probablity Sampling Technique</a:t>
            </a:r>
          </a:p>
        </p:txBody>
      </p:sp>
      <p:sp>
        <p:nvSpPr>
          <p:cNvPr name="TextBox 10" id="10"/>
          <p:cNvSpPr txBox="true"/>
          <p:nvPr/>
        </p:nvSpPr>
        <p:spPr>
          <a:xfrm rot="0">
            <a:off x="3422811" y="1819807"/>
            <a:ext cx="5414785" cy="514350"/>
          </a:xfrm>
          <a:prstGeom prst="rect">
            <a:avLst/>
          </a:prstGeom>
        </p:spPr>
        <p:txBody>
          <a:bodyPr anchor="t" rtlCol="false" tIns="0" lIns="0" bIns="0" rIns="0">
            <a:spAutoFit/>
          </a:bodyPr>
          <a:lstStyle/>
          <a:p>
            <a:pPr algn="l">
              <a:lnSpc>
                <a:spcPts val="4200"/>
              </a:lnSpc>
            </a:pPr>
            <a:r>
              <a:rPr lang="en-US" sz="3000">
                <a:solidFill>
                  <a:srgbClr val="FFFFFF"/>
                </a:solidFill>
                <a:latin typeface="Canva Sans Bold"/>
                <a:ea typeface="Canva Sans Bold"/>
                <a:cs typeface="Canva Sans Bold"/>
                <a:sym typeface="Canva Sans Bold"/>
              </a:rPr>
              <a:t>Non-Probability</a:t>
            </a:r>
          </a:p>
        </p:txBody>
      </p:sp>
      <p:sp>
        <p:nvSpPr>
          <p:cNvPr name="TextBox 11" id="11"/>
          <p:cNvSpPr txBox="true"/>
          <p:nvPr/>
        </p:nvSpPr>
        <p:spPr>
          <a:xfrm rot="0">
            <a:off x="2902498" y="2801768"/>
            <a:ext cx="15009912" cy="429260"/>
          </a:xfrm>
          <a:prstGeom prst="rect">
            <a:avLst/>
          </a:prstGeom>
        </p:spPr>
        <p:txBody>
          <a:bodyPr anchor="t" rtlCol="false" tIns="0" lIns="0" bIns="0" rIns="0">
            <a:spAutoFit/>
          </a:bodyPr>
          <a:lstStyle/>
          <a:p>
            <a:pPr algn="l" marL="561341" indent="-280670" lvl="1">
              <a:lnSpc>
                <a:spcPts val="3640"/>
              </a:lnSpc>
              <a:buFont typeface="Arial"/>
              <a:buChar char="•"/>
            </a:pPr>
            <a:r>
              <a:rPr lang="en-US" sz="2600">
                <a:solidFill>
                  <a:srgbClr val="000000"/>
                </a:solidFill>
                <a:latin typeface="Open Sauce"/>
                <a:ea typeface="Open Sauce"/>
                <a:cs typeface="Open Sauce"/>
                <a:sym typeface="Open Sauce"/>
              </a:rPr>
              <a:t>This sample is one in which the probability of including population elements  are </a:t>
            </a:r>
            <a:r>
              <a:rPr lang="en-US" sz="2600">
                <a:solidFill>
                  <a:srgbClr val="FF5757"/>
                </a:solidFill>
                <a:latin typeface="Open Sauce Bold"/>
                <a:ea typeface="Open Sauce Bold"/>
                <a:cs typeface="Open Sauce Bold"/>
                <a:sym typeface="Open Sauce Bold"/>
              </a:rPr>
              <a:t>unknown.</a:t>
            </a:r>
          </a:p>
        </p:txBody>
      </p:sp>
      <p:sp>
        <p:nvSpPr>
          <p:cNvPr name="TextBox 12" id="12"/>
          <p:cNvSpPr txBox="true"/>
          <p:nvPr/>
        </p:nvSpPr>
        <p:spPr>
          <a:xfrm rot="0">
            <a:off x="2902498" y="3345328"/>
            <a:ext cx="12787387" cy="429260"/>
          </a:xfrm>
          <a:prstGeom prst="rect">
            <a:avLst/>
          </a:prstGeom>
        </p:spPr>
        <p:txBody>
          <a:bodyPr anchor="t" rtlCol="false" tIns="0" lIns="0" bIns="0" rIns="0">
            <a:spAutoFit/>
          </a:bodyPr>
          <a:lstStyle/>
          <a:p>
            <a:pPr algn="l" marL="561341" indent="-280670" lvl="1">
              <a:lnSpc>
                <a:spcPts val="3640"/>
              </a:lnSpc>
              <a:buFont typeface="Arial"/>
              <a:buChar char="•"/>
            </a:pPr>
            <a:r>
              <a:rPr lang="en-US" sz="2600">
                <a:solidFill>
                  <a:srgbClr val="000000"/>
                </a:solidFill>
                <a:latin typeface="Open Sauce"/>
                <a:ea typeface="Open Sauce"/>
                <a:cs typeface="Open Sauce"/>
                <a:sym typeface="Open Sauce"/>
              </a:rPr>
              <a:t>Usually, not every element in the population has a chance of being selected.</a:t>
            </a:r>
          </a:p>
        </p:txBody>
      </p:sp>
      <p:sp>
        <p:nvSpPr>
          <p:cNvPr name="TextBox 13" id="13"/>
          <p:cNvSpPr txBox="true"/>
          <p:nvPr/>
        </p:nvSpPr>
        <p:spPr>
          <a:xfrm rot="0">
            <a:off x="2902498" y="3888888"/>
            <a:ext cx="15385502" cy="886460"/>
          </a:xfrm>
          <a:prstGeom prst="rect">
            <a:avLst/>
          </a:prstGeom>
        </p:spPr>
        <p:txBody>
          <a:bodyPr anchor="t" rtlCol="false" tIns="0" lIns="0" bIns="0" rIns="0">
            <a:spAutoFit/>
          </a:bodyPr>
          <a:lstStyle/>
          <a:p>
            <a:pPr algn="l" marL="561341" indent="-280670" lvl="1">
              <a:lnSpc>
                <a:spcPts val="3640"/>
              </a:lnSpc>
              <a:buFont typeface="Arial"/>
              <a:buChar char="•"/>
            </a:pPr>
            <a:r>
              <a:rPr lang="en-US" sz="2600">
                <a:solidFill>
                  <a:srgbClr val="000000"/>
                </a:solidFill>
                <a:latin typeface="Open Sauce"/>
                <a:ea typeface="Open Sauce"/>
                <a:cs typeface="Open Sauce"/>
                <a:sym typeface="Open Sauce"/>
              </a:rPr>
              <a:t>It is also quite common for the population to be the same as the sample, in which case there is no immediate need to generalize to a larger population. </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8073046" y="1551132"/>
            <a:ext cx="17365023" cy="0"/>
          </a:xfrm>
          <a:prstGeom prst="line">
            <a:avLst/>
          </a:prstGeom>
          <a:ln cap="flat" w="19050">
            <a:solidFill>
              <a:srgbClr val="000000"/>
            </a:solidFill>
            <a:prstDash val="solid"/>
            <a:headEnd type="none" len="sm" w="sm"/>
            <a:tailEnd type="none" len="sm" w="sm"/>
          </a:ln>
        </p:spPr>
      </p:sp>
      <p:grpSp>
        <p:nvGrpSpPr>
          <p:cNvPr name="Group 3" id="3"/>
          <p:cNvGrpSpPr/>
          <p:nvPr/>
        </p:nvGrpSpPr>
        <p:grpSpPr>
          <a:xfrm rot="0">
            <a:off x="0" y="-61453"/>
            <a:ext cx="2516741" cy="2901321"/>
            <a:chOff x="0" y="0"/>
            <a:chExt cx="3355654" cy="3868428"/>
          </a:xfrm>
        </p:grpSpPr>
        <p:pic>
          <p:nvPicPr>
            <p:cNvPr name="Picture 4" id="4"/>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grpSp>
        <p:nvGrpSpPr>
          <p:cNvPr name="Group 5" id="5"/>
          <p:cNvGrpSpPr/>
          <p:nvPr/>
        </p:nvGrpSpPr>
        <p:grpSpPr>
          <a:xfrm rot="0">
            <a:off x="3157456" y="1813947"/>
            <a:ext cx="5414785" cy="583218"/>
            <a:chOff x="0" y="0"/>
            <a:chExt cx="2584791" cy="278404"/>
          </a:xfrm>
        </p:grpSpPr>
        <p:sp>
          <p:nvSpPr>
            <p:cNvPr name="Freeform 6" id="6"/>
            <p:cNvSpPr/>
            <p:nvPr/>
          </p:nvSpPr>
          <p:spPr>
            <a:xfrm flipH="false" flipV="false" rot="0">
              <a:off x="0" y="0"/>
              <a:ext cx="2584791" cy="278404"/>
            </a:xfrm>
            <a:custGeom>
              <a:avLst/>
              <a:gdLst/>
              <a:ahLst/>
              <a:cxnLst/>
              <a:rect r="r" b="b" t="t" l="l"/>
              <a:pathLst>
                <a:path h="278404" w="2584791">
                  <a:moveTo>
                    <a:pt x="0" y="0"/>
                  </a:moveTo>
                  <a:lnTo>
                    <a:pt x="2584791" y="0"/>
                  </a:lnTo>
                  <a:lnTo>
                    <a:pt x="2584791" y="278404"/>
                  </a:lnTo>
                  <a:lnTo>
                    <a:pt x="0" y="278404"/>
                  </a:lnTo>
                  <a:close/>
                </a:path>
              </a:pathLst>
            </a:custGeom>
            <a:solidFill>
              <a:srgbClr val="2B2B2A"/>
            </a:solidFill>
            <a:ln cap="sq">
              <a:noFill/>
              <a:prstDash val="solid"/>
              <a:miter/>
            </a:ln>
          </p:spPr>
        </p:sp>
        <p:sp>
          <p:nvSpPr>
            <p:cNvPr name="TextBox 7" id="7"/>
            <p:cNvSpPr txBox="true"/>
            <p:nvPr/>
          </p:nvSpPr>
          <p:spPr>
            <a:xfrm>
              <a:off x="0" y="-47625"/>
              <a:ext cx="2584791" cy="326029"/>
            </a:xfrm>
            <a:prstGeom prst="rect">
              <a:avLst/>
            </a:prstGeom>
          </p:spPr>
          <p:txBody>
            <a:bodyPr anchor="ctr" rtlCol="false" tIns="50800" lIns="50800" bIns="50800" rIns="50800"/>
            <a:lstStyle/>
            <a:p>
              <a:pPr algn="ctr" marL="0" indent="0" lvl="0">
                <a:lnSpc>
                  <a:spcPts val="3639"/>
                </a:lnSpc>
                <a:spcBef>
                  <a:spcPct val="0"/>
                </a:spcBef>
              </a:pPr>
            </a:p>
          </p:txBody>
        </p:sp>
      </p:grpSp>
      <p:sp>
        <p:nvSpPr>
          <p:cNvPr name="Freeform 8" id="8"/>
          <p:cNvSpPr/>
          <p:nvPr/>
        </p:nvSpPr>
        <p:spPr>
          <a:xfrm flipH="false" flipV="false" rot="0">
            <a:off x="11417816" y="2013498"/>
            <a:ext cx="6593955" cy="4387977"/>
          </a:xfrm>
          <a:custGeom>
            <a:avLst/>
            <a:gdLst/>
            <a:ahLst/>
            <a:cxnLst/>
            <a:rect r="r" b="b" t="t" l="l"/>
            <a:pathLst>
              <a:path h="4387977" w="6593955">
                <a:moveTo>
                  <a:pt x="0" y="0"/>
                </a:moveTo>
                <a:lnTo>
                  <a:pt x="6593955" y="0"/>
                </a:lnTo>
                <a:lnTo>
                  <a:pt x="6593955" y="4387977"/>
                </a:lnTo>
                <a:lnTo>
                  <a:pt x="0" y="4387977"/>
                </a:lnTo>
                <a:lnTo>
                  <a:pt x="0" y="0"/>
                </a:lnTo>
                <a:close/>
              </a:path>
            </a:pathLst>
          </a:custGeom>
          <a:blipFill>
            <a:blip r:embed="rId3"/>
            <a:stretch>
              <a:fillRect l="0" t="0" r="0" b="0"/>
            </a:stretch>
          </a:blipFill>
        </p:spPr>
      </p:sp>
      <p:sp>
        <p:nvSpPr>
          <p:cNvPr name="TextBox 9" id="9"/>
          <p:cNvSpPr txBox="true"/>
          <p:nvPr/>
        </p:nvSpPr>
        <p:spPr>
          <a:xfrm rot="0">
            <a:off x="3157456" y="518790"/>
            <a:ext cx="15130544" cy="870418"/>
          </a:xfrm>
          <a:prstGeom prst="rect">
            <a:avLst/>
          </a:prstGeom>
        </p:spPr>
        <p:txBody>
          <a:bodyPr anchor="t" rtlCol="false" tIns="0" lIns="0" bIns="0" rIns="0">
            <a:spAutoFit/>
          </a:bodyPr>
          <a:lstStyle/>
          <a:p>
            <a:pPr algn="l" marL="0" indent="0" lvl="0">
              <a:lnSpc>
                <a:spcPts val="6447"/>
              </a:lnSpc>
              <a:spcBef>
                <a:spcPct val="0"/>
              </a:spcBef>
            </a:pPr>
            <a:r>
              <a:rPr lang="en-US" sz="6646">
                <a:solidFill>
                  <a:srgbClr val="000000"/>
                </a:solidFill>
                <a:latin typeface="HK Grotesk Medium"/>
                <a:ea typeface="HK Grotesk Medium"/>
                <a:cs typeface="HK Grotesk Medium"/>
                <a:sym typeface="HK Grotesk Medium"/>
              </a:rPr>
              <a:t>Non-Probablity Sampling Technique</a:t>
            </a:r>
          </a:p>
        </p:txBody>
      </p:sp>
      <p:sp>
        <p:nvSpPr>
          <p:cNvPr name="TextBox 10" id="10"/>
          <p:cNvSpPr txBox="true"/>
          <p:nvPr/>
        </p:nvSpPr>
        <p:spPr>
          <a:xfrm rot="0">
            <a:off x="3422811" y="1819807"/>
            <a:ext cx="5414785" cy="514350"/>
          </a:xfrm>
          <a:prstGeom prst="rect">
            <a:avLst/>
          </a:prstGeom>
        </p:spPr>
        <p:txBody>
          <a:bodyPr anchor="t" rtlCol="false" tIns="0" lIns="0" bIns="0" rIns="0">
            <a:spAutoFit/>
          </a:bodyPr>
          <a:lstStyle/>
          <a:p>
            <a:pPr algn="l">
              <a:lnSpc>
                <a:spcPts val="4200"/>
              </a:lnSpc>
            </a:pPr>
            <a:r>
              <a:rPr lang="en-US" sz="3000">
                <a:solidFill>
                  <a:srgbClr val="FFFFFF"/>
                </a:solidFill>
                <a:latin typeface="Canva Sans Bold"/>
                <a:ea typeface="Canva Sans Bold"/>
                <a:cs typeface="Canva Sans Bold"/>
                <a:sym typeface="Canva Sans Bold"/>
              </a:rPr>
              <a:t>1.Convenience Sampling</a:t>
            </a:r>
          </a:p>
        </p:txBody>
      </p:sp>
      <p:sp>
        <p:nvSpPr>
          <p:cNvPr name="TextBox 11" id="11"/>
          <p:cNvSpPr txBox="true"/>
          <p:nvPr/>
        </p:nvSpPr>
        <p:spPr>
          <a:xfrm rot="0">
            <a:off x="3157456" y="2682916"/>
            <a:ext cx="7930742" cy="753745"/>
          </a:xfrm>
          <a:prstGeom prst="rect">
            <a:avLst/>
          </a:prstGeom>
        </p:spPr>
        <p:txBody>
          <a:bodyPr anchor="t" rtlCol="false" tIns="0" lIns="0" bIns="0" rIns="0">
            <a:spAutoFit/>
          </a:bodyPr>
          <a:lstStyle/>
          <a:p>
            <a:pPr algn="l" marL="474981" indent="-237491" lvl="1">
              <a:lnSpc>
                <a:spcPts val="3080"/>
              </a:lnSpc>
              <a:buFont typeface="Arial"/>
              <a:buChar char="•"/>
            </a:pPr>
            <a:r>
              <a:rPr lang="en-US" sz="2200">
                <a:solidFill>
                  <a:srgbClr val="000000"/>
                </a:solidFill>
                <a:latin typeface="Open Sauce"/>
                <a:ea typeface="Open Sauce"/>
                <a:cs typeface="Open Sauce"/>
                <a:sym typeface="Open Sauce"/>
              </a:rPr>
              <a:t>A convenience sample is a group of subjects because of </a:t>
            </a:r>
            <a:r>
              <a:rPr lang="en-US" sz="2200">
                <a:solidFill>
                  <a:srgbClr val="FF3131"/>
                </a:solidFill>
                <a:latin typeface="Open Sauce Bold"/>
                <a:ea typeface="Open Sauce Bold"/>
                <a:cs typeface="Open Sauce Bold"/>
                <a:sym typeface="Open Sauce Bold"/>
              </a:rPr>
              <a:t>availability.</a:t>
            </a:r>
          </a:p>
        </p:txBody>
      </p:sp>
      <p:sp>
        <p:nvSpPr>
          <p:cNvPr name="TextBox 12" id="12"/>
          <p:cNvSpPr txBox="true"/>
          <p:nvPr/>
        </p:nvSpPr>
        <p:spPr>
          <a:xfrm rot="0">
            <a:off x="3157456" y="3665261"/>
            <a:ext cx="7710935" cy="753745"/>
          </a:xfrm>
          <a:prstGeom prst="rect">
            <a:avLst/>
          </a:prstGeom>
        </p:spPr>
        <p:txBody>
          <a:bodyPr anchor="t" rtlCol="false" tIns="0" lIns="0" bIns="0" rIns="0">
            <a:spAutoFit/>
          </a:bodyPr>
          <a:lstStyle/>
          <a:p>
            <a:pPr algn="l" marL="474981" indent="-237491" lvl="1">
              <a:lnSpc>
                <a:spcPts val="3080"/>
              </a:lnSpc>
              <a:buFont typeface="Arial"/>
              <a:buChar char="•"/>
            </a:pPr>
            <a:r>
              <a:rPr lang="en-US" sz="2200">
                <a:solidFill>
                  <a:srgbClr val="000000"/>
                </a:solidFill>
                <a:latin typeface="Open Sauce"/>
                <a:ea typeface="Open Sauce"/>
                <a:cs typeface="Open Sauce"/>
                <a:sym typeface="Open Sauce"/>
              </a:rPr>
              <a:t>Convenience sampling is possibly the most effective shape of non-probability sampling.</a:t>
            </a:r>
          </a:p>
        </p:txBody>
      </p:sp>
      <p:sp>
        <p:nvSpPr>
          <p:cNvPr name="TextBox 13" id="13"/>
          <p:cNvSpPr txBox="true"/>
          <p:nvPr/>
        </p:nvSpPr>
        <p:spPr>
          <a:xfrm rot="0">
            <a:off x="3157456" y="4771431"/>
            <a:ext cx="8049625" cy="1144270"/>
          </a:xfrm>
          <a:prstGeom prst="rect">
            <a:avLst/>
          </a:prstGeom>
        </p:spPr>
        <p:txBody>
          <a:bodyPr anchor="t" rtlCol="false" tIns="0" lIns="0" bIns="0" rIns="0">
            <a:spAutoFit/>
          </a:bodyPr>
          <a:lstStyle/>
          <a:p>
            <a:pPr algn="l" marL="474981" indent="-237491" lvl="1">
              <a:lnSpc>
                <a:spcPts val="3080"/>
              </a:lnSpc>
              <a:buFont typeface="Arial"/>
              <a:buChar char="•"/>
            </a:pPr>
            <a:r>
              <a:rPr lang="en-US" sz="2200">
                <a:solidFill>
                  <a:srgbClr val="000000"/>
                </a:solidFill>
                <a:latin typeface="Open Sauce"/>
                <a:ea typeface="Open Sauce"/>
                <a:cs typeface="Open Sauce"/>
                <a:sym typeface="Open Sauce"/>
              </a:rPr>
              <a:t>Researchers choose members based on their accessibility and proximity, making it convenient to collect information. </a:t>
            </a:r>
          </a:p>
        </p:txBody>
      </p:sp>
      <p:sp>
        <p:nvSpPr>
          <p:cNvPr name="TextBox 14" id="14"/>
          <p:cNvSpPr txBox="true"/>
          <p:nvPr/>
        </p:nvSpPr>
        <p:spPr>
          <a:xfrm rot="0">
            <a:off x="11417816" y="7039650"/>
            <a:ext cx="6632896" cy="980440"/>
          </a:xfrm>
          <a:prstGeom prst="rect">
            <a:avLst/>
          </a:prstGeom>
        </p:spPr>
        <p:txBody>
          <a:bodyPr anchor="t" rtlCol="false" tIns="0" lIns="0" bIns="0" rIns="0">
            <a:spAutoFit/>
          </a:bodyPr>
          <a:lstStyle/>
          <a:p>
            <a:pPr algn="l">
              <a:lnSpc>
                <a:spcPts val="2660"/>
              </a:lnSpc>
              <a:spcBef>
                <a:spcPct val="0"/>
              </a:spcBef>
            </a:pPr>
            <a:r>
              <a:rPr lang="en-US" sz="1900">
                <a:solidFill>
                  <a:srgbClr val="000000"/>
                </a:solidFill>
                <a:latin typeface="Open Sauce"/>
                <a:ea typeface="Open Sauce"/>
                <a:cs typeface="Open Sauce"/>
                <a:sym typeface="Open Sauce"/>
              </a:rPr>
              <a:t>For example, surveying humans at a shopping center or a nearby park would be considered a convenience pattern. </a:t>
            </a:r>
          </a:p>
        </p:txBody>
      </p:sp>
      <p:sp>
        <p:nvSpPr>
          <p:cNvPr name="TextBox 15" id="15"/>
          <p:cNvSpPr txBox="true"/>
          <p:nvPr/>
        </p:nvSpPr>
        <p:spPr>
          <a:xfrm rot="0">
            <a:off x="1258370" y="8810665"/>
            <a:ext cx="16409333" cy="753745"/>
          </a:xfrm>
          <a:prstGeom prst="rect">
            <a:avLst/>
          </a:prstGeom>
        </p:spPr>
        <p:txBody>
          <a:bodyPr anchor="t" rtlCol="false" tIns="0" lIns="0" bIns="0" rIns="0">
            <a:spAutoFit/>
          </a:bodyPr>
          <a:lstStyle/>
          <a:p>
            <a:pPr algn="l">
              <a:lnSpc>
                <a:spcPts val="3080"/>
              </a:lnSpc>
              <a:spcBef>
                <a:spcPct val="0"/>
              </a:spcBef>
            </a:pPr>
            <a:r>
              <a:rPr lang="en-US" sz="2200">
                <a:solidFill>
                  <a:srgbClr val="000000"/>
                </a:solidFill>
                <a:latin typeface="Open Sauce"/>
                <a:ea typeface="Open Sauce"/>
                <a:cs typeface="Open Sauce"/>
                <a:sym typeface="Open Sauce"/>
              </a:rPr>
              <a:t>🔖</a:t>
            </a:r>
            <a:r>
              <a:rPr lang="en-US" sz="2200">
                <a:solidFill>
                  <a:srgbClr val="000000"/>
                </a:solidFill>
                <a:latin typeface="Open Sauce"/>
                <a:ea typeface="Open Sauce"/>
                <a:cs typeface="Open Sauce"/>
                <a:sym typeface="Open Sauce"/>
              </a:rPr>
              <a:t> this method is simple to implement, it frequently outcomes in a biased sample, as it may not as it should be represent the complete population.</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8073046" y="1551132"/>
            <a:ext cx="17365023" cy="0"/>
          </a:xfrm>
          <a:prstGeom prst="line">
            <a:avLst/>
          </a:prstGeom>
          <a:ln cap="flat" w="19050">
            <a:solidFill>
              <a:srgbClr val="000000"/>
            </a:solidFill>
            <a:prstDash val="solid"/>
            <a:headEnd type="none" len="sm" w="sm"/>
            <a:tailEnd type="none" len="sm" w="sm"/>
          </a:ln>
        </p:spPr>
      </p:sp>
      <p:grpSp>
        <p:nvGrpSpPr>
          <p:cNvPr name="Group 3" id="3"/>
          <p:cNvGrpSpPr/>
          <p:nvPr/>
        </p:nvGrpSpPr>
        <p:grpSpPr>
          <a:xfrm rot="0">
            <a:off x="0" y="-61453"/>
            <a:ext cx="2516741" cy="2901321"/>
            <a:chOff x="0" y="0"/>
            <a:chExt cx="3355654" cy="3868428"/>
          </a:xfrm>
        </p:grpSpPr>
        <p:pic>
          <p:nvPicPr>
            <p:cNvPr name="Picture 4" id="4"/>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grpSp>
        <p:nvGrpSpPr>
          <p:cNvPr name="Group 5" id="5"/>
          <p:cNvGrpSpPr/>
          <p:nvPr/>
        </p:nvGrpSpPr>
        <p:grpSpPr>
          <a:xfrm rot="0">
            <a:off x="3157456" y="1813947"/>
            <a:ext cx="5414785" cy="583218"/>
            <a:chOff x="0" y="0"/>
            <a:chExt cx="2584791" cy="278404"/>
          </a:xfrm>
        </p:grpSpPr>
        <p:sp>
          <p:nvSpPr>
            <p:cNvPr name="Freeform 6" id="6"/>
            <p:cNvSpPr/>
            <p:nvPr/>
          </p:nvSpPr>
          <p:spPr>
            <a:xfrm flipH="false" flipV="false" rot="0">
              <a:off x="0" y="0"/>
              <a:ext cx="2584791" cy="278404"/>
            </a:xfrm>
            <a:custGeom>
              <a:avLst/>
              <a:gdLst/>
              <a:ahLst/>
              <a:cxnLst/>
              <a:rect r="r" b="b" t="t" l="l"/>
              <a:pathLst>
                <a:path h="278404" w="2584791">
                  <a:moveTo>
                    <a:pt x="0" y="0"/>
                  </a:moveTo>
                  <a:lnTo>
                    <a:pt x="2584791" y="0"/>
                  </a:lnTo>
                  <a:lnTo>
                    <a:pt x="2584791" y="278404"/>
                  </a:lnTo>
                  <a:lnTo>
                    <a:pt x="0" y="278404"/>
                  </a:lnTo>
                  <a:close/>
                </a:path>
              </a:pathLst>
            </a:custGeom>
            <a:solidFill>
              <a:srgbClr val="2B2B2A"/>
            </a:solidFill>
            <a:ln cap="sq">
              <a:noFill/>
              <a:prstDash val="solid"/>
              <a:miter/>
            </a:ln>
          </p:spPr>
        </p:sp>
        <p:sp>
          <p:nvSpPr>
            <p:cNvPr name="TextBox 7" id="7"/>
            <p:cNvSpPr txBox="true"/>
            <p:nvPr/>
          </p:nvSpPr>
          <p:spPr>
            <a:xfrm>
              <a:off x="0" y="-47625"/>
              <a:ext cx="2584791" cy="326029"/>
            </a:xfrm>
            <a:prstGeom prst="rect">
              <a:avLst/>
            </a:prstGeom>
          </p:spPr>
          <p:txBody>
            <a:bodyPr anchor="ctr" rtlCol="false" tIns="50800" lIns="50800" bIns="50800" rIns="50800"/>
            <a:lstStyle/>
            <a:p>
              <a:pPr algn="ctr" marL="0" indent="0" lvl="0">
                <a:lnSpc>
                  <a:spcPts val="3639"/>
                </a:lnSpc>
                <a:spcBef>
                  <a:spcPct val="0"/>
                </a:spcBef>
              </a:pPr>
            </a:p>
          </p:txBody>
        </p:sp>
      </p:grpSp>
      <p:sp>
        <p:nvSpPr>
          <p:cNvPr name="Freeform 8" id="8"/>
          <p:cNvSpPr/>
          <p:nvPr/>
        </p:nvSpPr>
        <p:spPr>
          <a:xfrm flipH="false" flipV="false" rot="0">
            <a:off x="11048480" y="3230393"/>
            <a:ext cx="6629743" cy="4340542"/>
          </a:xfrm>
          <a:custGeom>
            <a:avLst/>
            <a:gdLst/>
            <a:ahLst/>
            <a:cxnLst/>
            <a:rect r="r" b="b" t="t" l="l"/>
            <a:pathLst>
              <a:path h="4340542" w="6629743">
                <a:moveTo>
                  <a:pt x="0" y="0"/>
                </a:moveTo>
                <a:lnTo>
                  <a:pt x="6629743" y="0"/>
                </a:lnTo>
                <a:lnTo>
                  <a:pt x="6629743" y="4340542"/>
                </a:lnTo>
                <a:lnTo>
                  <a:pt x="0" y="4340542"/>
                </a:lnTo>
                <a:lnTo>
                  <a:pt x="0" y="0"/>
                </a:lnTo>
                <a:close/>
              </a:path>
            </a:pathLst>
          </a:custGeom>
          <a:blipFill>
            <a:blip r:embed="rId3"/>
            <a:stretch>
              <a:fillRect l="-8196" t="0" r="-8196" b="0"/>
            </a:stretch>
          </a:blipFill>
        </p:spPr>
      </p:sp>
      <p:sp>
        <p:nvSpPr>
          <p:cNvPr name="TextBox 9" id="9"/>
          <p:cNvSpPr txBox="true"/>
          <p:nvPr/>
        </p:nvSpPr>
        <p:spPr>
          <a:xfrm rot="0">
            <a:off x="3157456" y="518790"/>
            <a:ext cx="15130544" cy="870418"/>
          </a:xfrm>
          <a:prstGeom prst="rect">
            <a:avLst/>
          </a:prstGeom>
        </p:spPr>
        <p:txBody>
          <a:bodyPr anchor="t" rtlCol="false" tIns="0" lIns="0" bIns="0" rIns="0">
            <a:spAutoFit/>
          </a:bodyPr>
          <a:lstStyle/>
          <a:p>
            <a:pPr algn="l" marL="0" indent="0" lvl="0">
              <a:lnSpc>
                <a:spcPts val="6447"/>
              </a:lnSpc>
              <a:spcBef>
                <a:spcPct val="0"/>
              </a:spcBef>
            </a:pPr>
            <a:r>
              <a:rPr lang="en-US" sz="6646">
                <a:solidFill>
                  <a:srgbClr val="000000"/>
                </a:solidFill>
                <a:latin typeface="HK Grotesk Medium"/>
                <a:ea typeface="HK Grotesk Medium"/>
                <a:cs typeface="HK Grotesk Medium"/>
                <a:sym typeface="HK Grotesk Medium"/>
              </a:rPr>
              <a:t>Non-Probablity Sampling Technique</a:t>
            </a:r>
          </a:p>
        </p:txBody>
      </p:sp>
      <p:sp>
        <p:nvSpPr>
          <p:cNvPr name="TextBox 10" id="10"/>
          <p:cNvSpPr txBox="true"/>
          <p:nvPr/>
        </p:nvSpPr>
        <p:spPr>
          <a:xfrm rot="0">
            <a:off x="3422811" y="1819807"/>
            <a:ext cx="5414785" cy="514350"/>
          </a:xfrm>
          <a:prstGeom prst="rect">
            <a:avLst/>
          </a:prstGeom>
        </p:spPr>
        <p:txBody>
          <a:bodyPr anchor="t" rtlCol="false" tIns="0" lIns="0" bIns="0" rIns="0">
            <a:spAutoFit/>
          </a:bodyPr>
          <a:lstStyle/>
          <a:p>
            <a:pPr algn="l">
              <a:lnSpc>
                <a:spcPts val="4200"/>
              </a:lnSpc>
            </a:pPr>
            <a:r>
              <a:rPr lang="en-US" sz="3000">
                <a:solidFill>
                  <a:srgbClr val="FFFFFF"/>
                </a:solidFill>
                <a:latin typeface="Canva Sans Bold"/>
                <a:ea typeface="Canva Sans Bold"/>
                <a:cs typeface="Canva Sans Bold"/>
                <a:sym typeface="Canva Sans Bold"/>
              </a:rPr>
              <a:t>2. Purposive Sampling</a:t>
            </a:r>
          </a:p>
        </p:txBody>
      </p:sp>
      <p:sp>
        <p:nvSpPr>
          <p:cNvPr name="TextBox 11" id="11"/>
          <p:cNvSpPr txBox="true"/>
          <p:nvPr/>
        </p:nvSpPr>
        <p:spPr>
          <a:xfrm rot="0">
            <a:off x="3594358" y="2916068"/>
            <a:ext cx="6977500" cy="3487420"/>
          </a:xfrm>
          <a:prstGeom prst="rect">
            <a:avLst/>
          </a:prstGeom>
        </p:spPr>
        <p:txBody>
          <a:bodyPr anchor="t" rtlCol="false" tIns="0" lIns="0" bIns="0" rIns="0">
            <a:spAutoFit/>
          </a:bodyPr>
          <a:lstStyle/>
          <a:p>
            <a:pPr algn="l" marL="474981" indent="-237491" lvl="1">
              <a:lnSpc>
                <a:spcPts val="3080"/>
              </a:lnSpc>
              <a:buFont typeface="Arial"/>
              <a:buChar char="•"/>
            </a:pPr>
            <a:r>
              <a:rPr lang="en-US" sz="2200">
                <a:solidFill>
                  <a:srgbClr val="000000"/>
                </a:solidFill>
                <a:latin typeface="Open Sauce"/>
                <a:ea typeface="Open Sauce"/>
                <a:cs typeface="Open Sauce"/>
                <a:sym typeface="Open Sauce"/>
              </a:rPr>
              <a:t>researchers handpick individuals who they consider are the maximum applicable or knowledgeable approximately the study topic. This method is frequently utilized in qualitative studies or whilst specialists’ evaluations are required. </a:t>
            </a:r>
          </a:p>
          <a:p>
            <a:pPr algn="l">
              <a:lnSpc>
                <a:spcPts val="3080"/>
              </a:lnSpc>
            </a:pPr>
            <a:r>
              <a:rPr lang="en-US" sz="2200">
                <a:solidFill>
                  <a:srgbClr val="000000"/>
                </a:solidFill>
                <a:latin typeface="Open Sauce"/>
                <a:ea typeface="Open Sauce"/>
                <a:cs typeface="Open Sauce"/>
                <a:sym typeface="Open Sauce"/>
              </a:rPr>
              <a:t> </a:t>
            </a:r>
          </a:p>
          <a:p>
            <a:pPr algn="l">
              <a:lnSpc>
                <a:spcPts val="3080"/>
              </a:lnSpc>
            </a:pPr>
            <a:r>
              <a:rPr lang="en-US" sz="2200">
                <a:solidFill>
                  <a:srgbClr val="000000"/>
                </a:solidFill>
                <a:latin typeface="Open Sauce"/>
                <a:ea typeface="Open Sauce"/>
                <a:cs typeface="Open Sauce"/>
                <a:sym typeface="Open Sauce"/>
              </a:rPr>
              <a:t>      </a:t>
            </a:r>
            <a:r>
              <a:rPr lang="en-US" sz="2200">
                <a:solidFill>
                  <a:srgbClr val="000000"/>
                </a:solidFill>
                <a:latin typeface="Open Sauce"/>
                <a:ea typeface="Open Sauce"/>
                <a:cs typeface="Open Sauce"/>
                <a:sym typeface="Open Sauce"/>
              </a:rPr>
              <a:t>However, it can introduce researcher bias and</a:t>
            </a:r>
          </a:p>
          <a:p>
            <a:pPr algn="l">
              <a:lnSpc>
                <a:spcPts val="3080"/>
              </a:lnSpc>
            </a:pPr>
            <a:r>
              <a:rPr lang="en-US" sz="2200">
                <a:solidFill>
                  <a:srgbClr val="000000"/>
                </a:solidFill>
                <a:latin typeface="Open Sauce"/>
                <a:ea typeface="Open Sauce"/>
                <a:cs typeface="Open Sauce"/>
                <a:sym typeface="Open Sauce"/>
              </a:rPr>
              <a:t>      may not be appropriate for generalization.</a:t>
            </a:r>
          </a:p>
        </p:txBody>
      </p:sp>
      <p:sp>
        <p:nvSpPr>
          <p:cNvPr name="TextBox 12" id="12"/>
          <p:cNvSpPr txBox="true"/>
          <p:nvPr/>
        </p:nvSpPr>
        <p:spPr>
          <a:xfrm rot="0">
            <a:off x="3594358" y="2476648"/>
            <a:ext cx="7930742" cy="363220"/>
          </a:xfrm>
          <a:prstGeom prst="rect">
            <a:avLst/>
          </a:prstGeom>
        </p:spPr>
        <p:txBody>
          <a:bodyPr anchor="t" rtlCol="false" tIns="0" lIns="0" bIns="0" rIns="0">
            <a:spAutoFit/>
          </a:bodyPr>
          <a:lstStyle/>
          <a:p>
            <a:pPr algn="l" marL="474981" indent="-237491" lvl="1">
              <a:lnSpc>
                <a:spcPts val="3080"/>
              </a:lnSpc>
              <a:buFont typeface="Arial"/>
              <a:buChar char="•"/>
            </a:pPr>
            <a:r>
              <a:rPr lang="en-US" sz="2200">
                <a:solidFill>
                  <a:srgbClr val="000000"/>
                </a:solidFill>
                <a:latin typeface="Open Sauce"/>
                <a:ea typeface="Open Sauce"/>
                <a:cs typeface="Open Sauce"/>
                <a:sym typeface="Open Sauce"/>
              </a:rPr>
              <a:t>or judgmental sampling</a:t>
            </a:r>
          </a:p>
        </p:txBody>
      </p:sp>
      <p:sp>
        <p:nvSpPr>
          <p:cNvPr name="TextBox 13" id="13"/>
          <p:cNvSpPr txBox="true"/>
          <p:nvPr/>
        </p:nvSpPr>
        <p:spPr>
          <a:xfrm rot="0">
            <a:off x="582229" y="6917838"/>
            <a:ext cx="6977500" cy="1144270"/>
          </a:xfrm>
          <a:prstGeom prst="rect">
            <a:avLst/>
          </a:prstGeom>
        </p:spPr>
        <p:txBody>
          <a:bodyPr anchor="t" rtlCol="false" tIns="0" lIns="0" bIns="0" rIns="0">
            <a:spAutoFit/>
          </a:bodyPr>
          <a:lstStyle/>
          <a:p>
            <a:pPr algn="l">
              <a:lnSpc>
                <a:spcPts val="3080"/>
              </a:lnSpc>
            </a:pPr>
            <a:r>
              <a:rPr lang="en-US" sz="2200">
                <a:solidFill>
                  <a:srgbClr val="000000"/>
                </a:solidFill>
                <a:latin typeface="Open Sauce"/>
                <a:ea typeface="Open Sauce"/>
                <a:cs typeface="Open Sauce"/>
                <a:sym typeface="Open Sauce"/>
              </a:rPr>
              <a:t>Example: In research on effective teaching it may be most informative to observe “expert” or “master” teachers rather than all teachers.</a:t>
            </a:r>
          </a:p>
        </p:txBody>
      </p:sp>
      <p:sp>
        <p:nvSpPr>
          <p:cNvPr name="TextBox 14" id="14"/>
          <p:cNvSpPr txBox="true"/>
          <p:nvPr/>
        </p:nvSpPr>
        <p:spPr>
          <a:xfrm rot="0">
            <a:off x="7559729" y="8100208"/>
            <a:ext cx="10319435" cy="1534795"/>
          </a:xfrm>
          <a:prstGeom prst="rect">
            <a:avLst/>
          </a:prstGeom>
        </p:spPr>
        <p:txBody>
          <a:bodyPr anchor="t" rtlCol="false" tIns="0" lIns="0" bIns="0" rIns="0">
            <a:spAutoFit/>
          </a:bodyPr>
          <a:lstStyle/>
          <a:p>
            <a:pPr algn="l">
              <a:lnSpc>
                <a:spcPts val="3080"/>
              </a:lnSpc>
              <a:spcBef>
                <a:spcPct val="0"/>
              </a:spcBef>
            </a:pPr>
            <a:r>
              <a:rPr lang="en-US" sz="2200">
                <a:solidFill>
                  <a:srgbClr val="000000"/>
                </a:solidFill>
                <a:latin typeface="Open Sauce"/>
                <a:ea typeface="Open Sauce"/>
                <a:cs typeface="Open Sauce"/>
                <a:sym typeface="Open Sauce"/>
              </a:rPr>
              <a:t>Example: </a:t>
            </a:r>
            <a:r>
              <a:rPr lang="en-US" sz="2200">
                <a:solidFill>
                  <a:srgbClr val="000000"/>
                </a:solidFill>
                <a:latin typeface="Open Sauce"/>
                <a:ea typeface="Open Sauce"/>
                <a:cs typeface="Open Sauce"/>
                <a:sym typeface="Open Sauce"/>
              </a:rPr>
              <a:t>Suppose a researcher is conducting a study on the performance of top-performing employee in a big company. Instead of choosing employee randomly, the researcher chooses to interview employee who have acquired a couple of awards and recognitions for their terrific work. </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8073046" y="1551132"/>
            <a:ext cx="17365023" cy="0"/>
          </a:xfrm>
          <a:prstGeom prst="line">
            <a:avLst/>
          </a:prstGeom>
          <a:ln cap="flat" w="19050">
            <a:solidFill>
              <a:srgbClr val="000000"/>
            </a:solidFill>
            <a:prstDash val="solid"/>
            <a:headEnd type="none" len="sm" w="sm"/>
            <a:tailEnd type="none" len="sm" w="sm"/>
          </a:ln>
        </p:spPr>
      </p:sp>
      <p:grpSp>
        <p:nvGrpSpPr>
          <p:cNvPr name="Group 3" id="3"/>
          <p:cNvGrpSpPr/>
          <p:nvPr/>
        </p:nvGrpSpPr>
        <p:grpSpPr>
          <a:xfrm rot="0">
            <a:off x="0" y="-61453"/>
            <a:ext cx="2516741" cy="2901321"/>
            <a:chOff x="0" y="0"/>
            <a:chExt cx="3355654" cy="3868428"/>
          </a:xfrm>
        </p:grpSpPr>
        <p:pic>
          <p:nvPicPr>
            <p:cNvPr name="Picture 4" id="4"/>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grpSp>
        <p:nvGrpSpPr>
          <p:cNvPr name="Group 5" id="5"/>
          <p:cNvGrpSpPr/>
          <p:nvPr/>
        </p:nvGrpSpPr>
        <p:grpSpPr>
          <a:xfrm rot="0">
            <a:off x="3157456" y="1813947"/>
            <a:ext cx="5414785" cy="583218"/>
            <a:chOff x="0" y="0"/>
            <a:chExt cx="2584791" cy="278404"/>
          </a:xfrm>
        </p:grpSpPr>
        <p:sp>
          <p:nvSpPr>
            <p:cNvPr name="Freeform 6" id="6"/>
            <p:cNvSpPr/>
            <p:nvPr/>
          </p:nvSpPr>
          <p:spPr>
            <a:xfrm flipH="false" flipV="false" rot="0">
              <a:off x="0" y="0"/>
              <a:ext cx="2584791" cy="278404"/>
            </a:xfrm>
            <a:custGeom>
              <a:avLst/>
              <a:gdLst/>
              <a:ahLst/>
              <a:cxnLst/>
              <a:rect r="r" b="b" t="t" l="l"/>
              <a:pathLst>
                <a:path h="278404" w="2584791">
                  <a:moveTo>
                    <a:pt x="0" y="0"/>
                  </a:moveTo>
                  <a:lnTo>
                    <a:pt x="2584791" y="0"/>
                  </a:lnTo>
                  <a:lnTo>
                    <a:pt x="2584791" y="278404"/>
                  </a:lnTo>
                  <a:lnTo>
                    <a:pt x="0" y="278404"/>
                  </a:lnTo>
                  <a:close/>
                </a:path>
              </a:pathLst>
            </a:custGeom>
            <a:solidFill>
              <a:srgbClr val="2B2B2A"/>
            </a:solidFill>
            <a:ln cap="sq">
              <a:noFill/>
              <a:prstDash val="solid"/>
              <a:miter/>
            </a:ln>
          </p:spPr>
        </p:sp>
        <p:sp>
          <p:nvSpPr>
            <p:cNvPr name="TextBox 7" id="7"/>
            <p:cNvSpPr txBox="true"/>
            <p:nvPr/>
          </p:nvSpPr>
          <p:spPr>
            <a:xfrm>
              <a:off x="0" y="-47625"/>
              <a:ext cx="2584791" cy="326029"/>
            </a:xfrm>
            <a:prstGeom prst="rect">
              <a:avLst/>
            </a:prstGeom>
          </p:spPr>
          <p:txBody>
            <a:bodyPr anchor="ctr" rtlCol="false" tIns="50800" lIns="50800" bIns="50800" rIns="50800"/>
            <a:lstStyle/>
            <a:p>
              <a:pPr algn="ctr" marL="0" indent="0" lvl="0">
                <a:lnSpc>
                  <a:spcPts val="3639"/>
                </a:lnSpc>
                <a:spcBef>
                  <a:spcPct val="0"/>
                </a:spcBef>
              </a:pPr>
            </a:p>
          </p:txBody>
        </p:sp>
      </p:grpSp>
      <p:sp>
        <p:nvSpPr>
          <p:cNvPr name="TextBox 8" id="8"/>
          <p:cNvSpPr txBox="true"/>
          <p:nvPr/>
        </p:nvSpPr>
        <p:spPr>
          <a:xfrm rot="0">
            <a:off x="3157456" y="518790"/>
            <a:ext cx="15130544" cy="870418"/>
          </a:xfrm>
          <a:prstGeom prst="rect">
            <a:avLst/>
          </a:prstGeom>
        </p:spPr>
        <p:txBody>
          <a:bodyPr anchor="t" rtlCol="false" tIns="0" lIns="0" bIns="0" rIns="0">
            <a:spAutoFit/>
          </a:bodyPr>
          <a:lstStyle/>
          <a:p>
            <a:pPr algn="l" marL="0" indent="0" lvl="0">
              <a:lnSpc>
                <a:spcPts val="6447"/>
              </a:lnSpc>
              <a:spcBef>
                <a:spcPct val="0"/>
              </a:spcBef>
            </a:pPr>
            <a:r>
              <a:rPr lang="en-US" sz="6646">
                <a:solidFill>
                  <a:srgbClr val="000000"/>
                </a:solidFill>
                <a:latin typeface="HK Grotesk Medium"/>
                <a:ea typeface="HK Grotesk Medium"/>
                <a:cs typeface="HK Grotesk Medium"/>
                <a:sym typeface="HK Grotesk Medium"/>
              </a:rPr>
              <a:t>Non-Probablity Sampling Technique</a:t>
            </a:r>
          </a:p>
        </p:txBody>
      </p:sp>
      <p:sp>
        <p:nvSpPr>
          <p:cNvPr name="TextBox 9" id="9"/>
          <p:cNvSpPr txBox="true"/>
          <p:nvPr/>
        </p:nvSpPr>
        <p:spPr>
          <a:xfrm rot="0">
            <a:off x="3422811" y="1819807"/>
            <a:ext cx="5414785" cy="514350"/>
          </a:xfrm>
          <a:prstGeom prst="rect">
            <a:avLst/>
          </a:prstGeom>
        </p:spPr>
        <p:txBody>
          <a:bodyPr anchor="t" rtlCol="false" tIns="0" lIns="0" bIns="0" rIns="0">
            <a:spAutoFit/>
          </a:bodyPr>
          <a:lstStyle/>
          <a:p>
            <a:pPr algn="l">
              <a:lnSpc>
                <a:spcPts val="4200"/>
              </a:lnSpc>
            </a:pPr>
            <a:r>
              <a:rPr lang="en-US" sz="3000">
                <a:solidFill>
                  <a:srgbClr val="FFFFFF"/>
                </a:solidFill>
                <a:latin typeface="Canva Sans Bold"/>
                <a:ea typeface="Canva Sans Bold"/>
                <a:cs typeface="Canva Sans Bold"/>
                <a:sym typeface="Canva Sans Bold"/>
              </a:rPr>
              <a:t>3. Quota Sampling</a:t>
            </a:r>
          </a:p>
        </p:txBody>
      </p:sp>
      <p:sp>
        <p:nvSpPr>
          <p:cNvPr name="TextBox 10" id="10"/>
          <p:cNvSpPr txBox="true"/>
          <p:nvPr/>
        </p:nvSpPr>
        <p:spPr>
          <a:xfrm rot="0">
            <a:off x="2853961" y="2520991"/>
            <a:ext cx="7136374" cy="3877945"/>
          </a:xfrm>
          <a:prstGeom prst="rect">
            <a:avLst/>
          </a:prstGeom>
        </p:spPr>
        <p:txBody>
          <a:bodyPr anchor="t" rtlCol="false" tIns="0" lIns="0" bIns="0" rIns="0">
            <a:spAutoFit/>
          </a:bodyPr>
          <a:lstStyle/>
          <a:p>
            <a:pPr algn="l" marL="474981" indent="-237491" lvl="1">
              <a:lnSpc>
                <a:spcPts val="3080"/>
              </a:lnSpc>
              <a:buFont typeface="Arial"/>
              <a:buChar char="•"/>
            </a:pPr>
            <a:r>
              <a:rPr lang="en-US" sz="2200">
                <a:solidFill>
                  <a:srgbClr val="000000"/>
                </a:solidFill>
                <a:latin typeface="Open Sauce"/>
                <a:ea typeface="Open Sauce"/>
                <a:cs typeface="Open Sauce"/>
                <a:sym typeface="Open Sauce"/>
              </a:rPr>
              <a:t>is used when the researcher is unable to take a probability sample but still wants a sample that is representative of the entire population.</a:t>
            </a:r>
          </a:p>
          <a:p>
            <a:pPr algn="l" marL="474981" indent="-237491" lvl="1">
              <a:lnSpc>
                <a:spcPts val="3080"/>
              </a:lnSpc>
              <a:buFont typeface="Arial"/>
              <a:buChar char="•"/>
            </a:pPr>
            <a:r>
              <a:rPr lang="en-US" sz="2200">
                <a:solidFill>
                  <a:srgbClr val="000000"/>
                </a:solidFill>
                <a:latin typeface="Open Sauce"/>
                <a:ea typeface="Open Sauce"/>
                <a:cs typeface="Open Sauce"/>
                <a:sym typeface="Open Sauce"/>
              </a:rPr>
              <a:t>entails dividing the population into subgroups or strata and then putting a quota for each subgroup. </a:t>
            </a:r>
          </a:p>
          <a:p>
            <a:pPr algn="l" marL="474981" indent="-237491" lvl="1">
              <a:lnSpc>
                <a:spcPts val="3080"/>
              </a:lnSpc>
              <a:buFont typeface="Arial"/>
              <a:buChar char="•"/>
            </a:pPr>
            <a:r>
              <a:rPr lang="en-US" sz="2200">
                <a:solidFill>
                  <a:srgbClr val="000000"/>
                </a:solidFill>
                <a:latin typeface="Open Sauce"/>
                <a:ea typeface="Open Sauce"/>
                <a:cs typeface="Open Sauce"/>
                <a:sym typeface="Open Sauce"/>
              </a:rPr>
              <a:t>Different composite profiles of major groups in the population are identified, and then subjects are selected, non-randomly, to represent each group.</a:t>
            </a:r>
          </a:p>
        </p:txBody>
      </p:sp>
      <p:sp>
        <p:nvSpPr>
          <p:cNvPr name="TextBox 11" id="11"/>
          <p:cNvSpPr txBox="true"/>
          <p:nvPr/>
        </p:nvSpPr>
        <p:spPr>
          <a:xfrm rot="0">
            <a:off x="2835894" y="6846611"/>
            <a:ext cx="6814437" cy="1924344"/>
          </a:xfrm>
          <a:prstGeom prst="rect">
            <a:avLst/>
          </a:prstGeom>
        </p:spPr>
        <p:txBody>
          <a:bodyPr anchor="t" rtlCol="false" tIns="0" lIns="0" bIns="0" rIns="0">
            <a:spAutoFit/>
          </a:bodyPr>
          <a:lstStyle/>
          <a:p>
            <a:pPr algn="l" marL="472351" indent="-236176" lvl="1">
              <a:lnSpc>
                <a:spcPts val="3062"/>
              </a:lnSpc>
              <a:buFont typeface="Arial"/>
              <a:buChar char="•"/>
            </a:pPr>
            <a:r>
              <a:rPr lang="en-US" sz="2187">
                <a:solidFill>
                  <a:srgbClr val="000000"/>
                </a:solidFill>
                <a:latin typeface="Open Sauce"/>
                <a:ea typeface="Open Sauce"/>
                <a:cs typeface="Open Sauce"/>
                <a:sym typeface="Open Sauce"/>
              </a:rPr>
              <a:t>A type of quota sampling that is common in educational research is conducted to represent geographic areas or types of communities, such as urban, rural, and suburban.</a:t>
            </a:r>
          </a:p>
        </p:txBody>
      </p:sp>
      <p:sp>
        <p:nvSpPr>
          <p:cNvPr name="TextBox 12" id="12"/>
          <p:cNvSpPr txBox="true"/>
          <p:nvPr/>
        </p:nvSpPr>
        <p:spPr>
          <a:xfrm rot="0">
            <a:off x="10628510" y="1522557"/>
            <a:ext cx="7071528" cy="5049520"/>
          </a:xfrm>
          <a:prstGeom prst="rect">
            <a:avLst/>
          </a:prstGeom>
        </p:spPr>
        <p:txBody>
          <a:bodyPr anchor="t" rtlCol="false" tIns="0" lIns="0" bIns="0" rIns="0">
            <a:spAutoFit/>
          </a:bodyPr>
          <a:lstStyle/>
          <a:p>
            <a:pPr algn="l">
              <a:lnSpc>
                <a:spcPts val="3080"/>
              </a:lnSpc>
            </a:pPr>
            <a:r>
              <a:rPr lang="en-US" sz="2200">
                <a:solidFill>
                  <a:srgbClr val="000000"/>
                </a:solidFill>
                <a:latin typeface="Open Sauce Bold"/>
                <a:ea typeface="Open Sauce Bold"/>
                <a:cs typeface="Open Sauce Bold"/>
                <a:sym typeface="Open Sauce Bold"/>
              </a:rPr>
              <a:t>Example:</a:t>
            </a:r>
          </a:p>
          <a:p>
            <a:pPr algn="l">
              <a:lnSpc>
                <a:spcPts val="3080"/>
              </a:lnSpc>
            </a:pPr>
          </a:p>
          <a:p>
            <a:pPr algn="l">
              <a:lnSpc>
                <a:spcPts val="3080"/>
              </a:lnSpc>
              <a:spcBef>
                <a:spcPct val="0"/>
              </a:spcBef>
            </a:pPr>
            <a:r>
              <a:rPr lang="en-US" sz="2200">
                <a:solidFill>
                  <a:srgbClr val="000000"/>
                </a:solidFill>
                <a:latin typeface="Open Sauce"/>
                <a:ea typeface="Open Sauce"/>
                <a:cs typeface="Open Sauce"/>
                <a:sym typeface="Open Sauce"/>
              </a:rPr>
              <a:t>A researcher wants to survey individuals about what smartphone brand they prefer to use. He/she considers a sample size of 500 respondents. Also, he/she is only interested in surveying ten states in the US. Here’s how the researcher can divide the population by quotas:</a:t>
            </a:r>
          </a:p>
          <a:p>
            <a:pPr algn="l">
              <a:lnSpc>
                <a:spcPts val="3080"/>
              </a:lnSpc>
              <a:spcBef>
                <a:spcPct val="0"/>
              </a:spcBef>
            </a:pPr>
          </a:p>
          <a:p>
            <a:pPr algn="l">
              <a:lnSpc>
                <a:spcPts val="3080"/>
              </a:lnSpc>
              <a:spcBef>
                <a:spcPct val="0"/>
              </a:spcBef>
            </a:pPr>
            <a:r>
              <a:rPr lang="en-US" sz="2200">
                <a:solidFill>
                  <a:srgbClr val="000000"/>
                </a:solidFill>
                <a:latin typeface="Open Sauce"/>
                <a:ea typeface="Open Sauce"/>
                <a:cs typeface="Open Sauce"/>
                <a:sym typeface="Open Sauce"/>
              </a:rPr>
              <a:t>Gender: 250 males and 250 females</a:t>
            </a:r>
          </a:p>
          <a:p>
            <a:pPr algn="l">
              <a:lnSpc>
                <a:spcPts val="3080"/>
              </a:lnSpc>
              <a:spcBef>
                <a:spcPct val="0"/>
              </a:spcBef>
            </a:pPr>
            <a:r>
              <a:rPr lang="en-US" sz="2200">
                <a:solidFill>
                  <a:srgbClr val="000000"/>
                </a:solidFill>
                <a:latin typeface="Open Sauce"/>
                <a:ea typeface="Open Sauce"/>
                <a:cs typeface="Open Sauce"/>
                <a:sym typeface="Open Sauce"/>
              </a:rPr>
              <a:t>Age: 100 respondents each between the ages of 16-20, 21-30, 31-40, 41-50, and 51+</a:t>
            </a:r>
          </a:p>
          <a:p>
            <a:pPr algn="l">
              <a:lnSpc>
                <a:spcPts val="3080"/>
              </a:lnSpc>
              <a:spcBef>
                <a:spcPct val="0"/>
              </a:spcBef>
            </a:pP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8073046" y="1551132"/>
            <a:ext cx="17365023" cy="0"/>
          </a:xfrm>
          <a:prstGeom prst="line">
            <a:avLst/>
          </a:prstGeom>
          <a:ln cap="flat" w="19050">
            <a:solidFill>
              <a:srgbClr val="000000"/>
            </a:solidFill>
            <a:prstDash val="solid"/>
            <a:headEnd type="none" len="sm" w="sm"/>
            <a:tailEnd type="none" len="sm" w="sm"/>
          </a:ln>
        </p:spPr>
      </p:sp>
      <p:grpSp>
        <p:nvGrpSpPr>
          <p:cNvPr name="Group 3" id="3"/>
          <p:cNvGrpSpPr/>
          <p:nvPr/>
        </p:nvGrpSpPr>
        <p:grpSpPr>
          <a:xfrm rot="0">
            <a:off x="0" y="-61453"/>
            <a:ext cx="2516741" cy="2901321"/>
            <a:chOff x="0" y="0"/>
            <a:chExt cx="3355654" cy="3868428"/>
          </a:xfrm>
        </p:grpSpPr>
        <p:pic>
          <p:nvPicPr>
            <p:cNvPr name="Picture 4" id="4"/>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grpSp>
        <p:nvGrpSpPr>
          <p:cNvPr name="Group 5" id="5"/>
          <p:cNvGrpSpPr/>
          <p:nvPr/>
        </p:nvGrpSpPr>
        <p:grpSpPr>
          <a:xfrm rot="0">
            <a:off x="3157456" y="1813947"/>
            <a:ext cx="5414785" cy="583218"/>
            <a:chOff x="0" y="0"/>
            <a:chExt cx="2584791" cy="278404"/>
          </a:xfrm>
        </p:grpSpPr>
        <p:sp>
          <p:nvSpPr>
            <p:cNvPr name="Freeform 6" id="6"/>
            <p:cNvSpPr/>
            <p:nvPr/>
          </p:nvSpPr>
          <p:spPr>
            <a:xfrm flipH="false" flipV="false" rot="0">
              <a:off x="0" y="0"/>
              <a:ext cx="2584791" cy="278404"/>
            </a:xfrm>
            <a:custGeom>
              <a:avLst/>
              <a:gdLst/>
              <a:ahLst/>
              <a:cxnLst/>
              <a:rect r="r" b="b" t="t" l="l"/>
              <a:pathLst>
                <a:path h="278404" w="2584791">
                  <a:moveTo>
                    <a:pt x="0" y="0"/>
                  </a:moveTo>
                  <a:lnTo>
                    <a:pt x="2584791" y="0"/>
                  </a:lnTo>
                  <a:lnTo>
                    <a:pt x="2584791" y="278404"/>
                  </a:lnTo>
                  <a:lnTo>
                    <a:pt x="0" y="278404"/>
                  </a:lnTo>
                  <a:close/>
                </a:path>
              </a:pathLst>
            </a:custGeom>
            <a:solidFill>
              <a:srgbClr val="2B2B2A"/>
            </a:solidFill>
            <a:ln cap="sq">
              <a:noFill/>
              <a:prstDash val="solid"/>
              <a:miter/>
            </a:ln>
          </p:spPr>
        </p:sp>
        <p:sp>
          <p:nvSpPr>
            <p:cNvPr name="TextBox 7" id="7"/>
            <p:cNvSpPr txBox="true"/>
            <p:nvPr/>
          </p:nvSpPr>
          <p:spPr>
            <a:xfrm>
              <a:off x="0" y="-47625"/>
              <a:ext cx="2584791" cy="326029"/>
            </a:xfrm>
            <a:prstGeom prst="rect">
              <a:avLst/>
            </a:prstGeom>
          </p:spPr>
          <p:txBody>
            <a:bodyPr anchor="ctr" rtlCol="false" tIns="50800" lIns="50800" bIns="50800" rIns="50800"/>
            <a:lstStyle/>
            <a:p>
              <a:pPr algn="ctr" marL="0" indent="0" lvl="0">
                <a:lnSpc>
                  <a:spcPts val="3639"/>
                </a:lnSpc>
                <a:spcBef>
                  <a:spcPct val="0"/>
                </a:spcBef>
              </a:pPr>
            </a:p>
          </p:txBody>
        </p:sp>
      </p:grpSp>
      <p:sp>
        <p:nvSpPr>
          <p:cNvPr name="Freeform 8" id="8"/>
          <p:cNvSpPr/>
          <p:nvPr/>
        </p:nvSpPr>
        <p:spPr>
          <a:xfrm flipH="false" flipV="false" rot="0">
            <a:off x="4860798" y="2882941"/>
            <a:ext cx="6024426" cy="1007722"/>
          </a:xfrm>
          <a:custGeom>
            <a:avLst/>
            <a:gdLst/>
            <a:ahLst/>
            <a:cxnLst/>
            <a:rect r="r" b="b" t="t" l="l"/>
            <a:pathLst>
              <a:path h="1007722" w="6024426">
                <a:moveTo>
                  <a:pt x="0" y="0"/>
                </a:moveTo>
                <a:lnTo>
                  <a:pt x="6024426" y="0"/>
                </a:lnTo>
                <a:lnTo>
                  <a:pt x="6024426" y="1007722"/>
                </a:lnTo>
                <a:lnTo>
                  <a:pt x="0" y="100772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9" id="9"/>
          <p:cNvSpPr txBox="true"/>
          <p:nvPr/>
        </p:nvSpPr>
        <p:spPr>
          <a:xfrm rot="0">
            <a:off x="3157456" y="518790"/>
            <a:ext cx="15130544" cy="870418"/>
          </a:xfrm>
          <a:prstGeom prst="rect">
            <a:avLst/>
          </a:prstGeom>
        </p:spPr>
        <p:txBody>
          <a:bodyPr anchor="t" rtlCol="false" tIns="0" lIns="0" bIns="0" rIns="0">
            <a:spAutoFit/>
          </a:bodyPr>
          <a:lstStyle/>
          <a:p>
            <a:pPr algn="l" marL="0" indent="0" lvl="0">
              <a:lnSpc>
                <a:spcPts val="6447"/>
              </a:lnSpc>
              <a:spcBef>
                <a:spcPct val="0"/>
              </a:spcBef>
            </a:pPr>
            <a:r>
              <a:rPr lang="en-US" sz="6646">
                <a:solidFill>
                  <a:srgbClr val="000000"/>
                </a:solidFill>
                <a:latin typeface="HK Grotesk Medium"/>
                <a:ea typeface="HK Grotesk Medium"/>
                <a:cs typeface="HK Grotesk Medium"/>
                <a:sym typeface="HK Grotesk Medium"/>
              </a:rPr>
              <a:t>Non-Probablity Sampling Technique</a:t>
            </a:r>
          </a:p>
        </p:txBody>
      </p:sp>
      <p:sp>
        <p:nvSpPr>
          <p:cNvPr name="TextBox 10" id="10"/>
          <p:cNvSpPr txBox="true"/>
          <p:nvPr/>
        </p:nvSpPr>
        <p:spPr>
          <a:xfrm rot="0">
            <a:off x="3422811" y="1819807"/>
            <a:ext cx="5414785" cy="514350"/>
          </a:xfrm>
          <a:prstGeom prst="rect">
            <a:avLst/>
          </a:prstGeom>
        </p:spPr>
        <p:txBody>
          <a:bodyPr anchor="t" rtlCol="false" tIns="0" lIns="0" bIns="0" rIns="0">
            <a:spAutoFit/>
          </a:bodyPr>
          <a:lstStyle/>
          <a:p>
            <a:pPr algn="l">
              <a:lnSpc>
                <a:spcPts val="4200"/>
              </a:lnSpc>
            </a:pPr>
            <a:r>
              <a:rPr lang="en-US" sz="3000">
                <a:solidFill>
                  <a:srgbClr val="FFFFFF"/>
                </a:solidFill>
                <a:latin typeface="Canva Sans Bold"/>
                <a:ea typeface="Canva Sans Bold"/>
                <a:cs typeface="Canva Sans Bold"/>
                <a:sym typeface="Canva Sans Bold"/>
              </a:rPr>
              <a:t>3. Quota Sampling</a:t>
            </a:r>
          </a:p>
        </p:txBody>
      </p:sp>
      <p:sp>
        <p:nvSpPr>
          <p:cNvPr name="TextBox 11" id="11"/>
          <p:cNvSpPr txBox="true"/>
          <p:nvPr/>
        </p:nvSpPr>
        <p:spPr>
          <a:xfrm rot="0">
            <a:off x="5156563" y="3151852"/>
            <a:ext cx="5432896" cy="422275"/>
          </a:xfrm>
          <a:prstGeom prst="rect">
            <a:avLst/>
          </a:prstGeom>
        </p:spPr>
        <p:txBody>
          <a:bodyPr anchor="t" rtlCol="false" tIns="0" lIns="0" bIns="0" rIns="0">
            <a:spAutoFit/>
          </a:bodyPr>
          <a:lstStyle/>
          <a:p>
            <a:pPr algn="ctr">
              <a:lnSpc>
                <a:spcPts val="3499"/>
              </a:lnSpc>
              <a:spcBef>
                <a:spcPct val="0"/>
              </a:spcBef>
            </a:pPr>
            <a:r>
              <a:rPr lang="en-US" sz="2499">
                <a:solidFill>
                  <a:srgbClr val="000000"/>
                </a:solidFill>
                <a:latin typeface="Open Sauce Bold"/>
                <a:ea typeface="Open Sauce Bold"/>
                <a:cs typeface="Open Sauce Bold"/>
                <a:sym typeface="Open Sauce Bold"/>
              </a:rPr>
              <a:t>Characteristics of quota sampling:</a:t>
            </a:r>
          </a:p>
        </p:txBody>
      </p:sp>
      <p:sp>
        <p:nvSpPr>
          <p:cNvPr name="TextBox 12" id="12"/>
          <p:cNvSpPr txBox="true"/>
          <p:nvPr/>
        </p:nvSpPr>
        <p:spPr>
          <a:xfrm rot="0">
            <a:off x="2081472" y="4204988"/>
            <a:ext cx="14752082" cy="4594854"/>
          </a:xfrm>
          <a:prstGeom prst="rect">
            <a:avLst/>
          </a:prstGeom>
        </p:spPr>
        <p:txBody>
          <a:bodyPr anchor="t" rtlCol="false" tIns="0" lIns="0" bIns="0" rIns="0">
            <a:spAutoFit/>
          </a:bodyPr>
          <a:lstStyle/>
          <a:p>
            <a:pPr algn="l" marL="561091" indent="-280546" lvl="1">
              <a:lnSpc>
                <a:spcPts val="3638"/>
              </a:lnSpc>
              <a:buFont typeface="Arial"/>
              <a:buChar char="•"/>
            </a:pPr>
            <a:r>
              <a:rPr lang="en-US" sz="2598">
                <a:solidFill>
                  <a:srgbClr val="000000"/>
                </a:solidFill>
                <a:latin typeface="Open Sauce"/>
                <a:ea typeface="Open Sauce"/>
                <a:cs typeface="Open Sauce"/>
                <a:sym typeface="Open Sauce"/>
              </a:rPr>
              <a:t>Aims to get the best representation of respondents in the final sample.</a:t>
            </a:r>
          </a:p>
          <a:p>
            <a:pPr algn="l" marL="561091" indent="-280546" lvl="1">
              <a:lnSpc>
                <a:spcPts val="3638"/>
              </a:lnSpc>
              <a:buFont typeface="Arial"/>
              <a:buChar char="•"/>
            </a:pPr>
            <a:r>
              <a:rPr lang="en-US" sz="2598">
                <a:solidFill>
                  <a:srgbClr val="000000"/>
                </a:solidFill>
                <a:latin typeface="Open Sauce"/>
                <a:ea typeface="Open Sauce"/>
                <a:cs typeface="Open Sauce"/>
                <a:sym typeface="Open Sauce"/>
              </a:rPr>
              <a:t>Quotas replicate the population of interest in a real sense.</a:t>
            </a:r>
          </a:p>
          <a:p>
            <a:pPr algn="l" marL="561091" indent="-280546" lvl="1">
              <a:lnSpc>
                <a:spcPts val="3638"/>
              </a:lnSpc>
              <a:buFont typeface="Arial"/>
              <a:buChar char="•"/>
            </a:pPr>
            <a:r>
              <a:rPr lang="en-US" sz="2598">
                <a:solidFill>
                  <a:srgbClr val="000000"/>
                </a:solidFill>
                <a:latin typeface="Open Sauce"/>
                <a:ea typeface="Open Sauce"/>
                <a:cs typeface="Open Sauce"/>
                <a:sym typeface="Open Sauce"/>
              </a:rPr>
              <a:t>The estimates produced are more representative.</a:t>
            </a:r>
          </a:p>
          <a:p>
            <a:pPr algn="l" marL="561091" indent="-280546" lvl="1">
              <a:lnSpc>
                <a:spcPts val="3638"/>
              </a:lnSpc>
              <a:spcBef>
                <a:spcPct val="0"/>
              </a:spcBef>
              <a:buFont typeface="Arial"/>
              <a:buChar char="•"/>
            </a:pPr>
            <a:r>
              <a:rPr lang="en-US" sz="2598">
                <a:solidFill>
                  <a:srgbClr val="000000"/>
                </a:solidFill>
                <a:latin typeface="Open Sauce"/>
                <a:ea typeface="Open Sauce"/>
                <a:cs typeface="Open Sauce"/>
                <a:sym typeface="Open Sauce"/>
              </a:rPr>
              <a:t>The quality of quota samples vary.</a:t>
            </a:r>
          </a:p>
          <a:p>
            <a:pPr algn="l" marL="561091" indent="-280546" lvl="1">
              <a:lnSpc>
                <a:spcPts val="3638"/>
              </a:lnSpc>
              <a:spcBef>
                <a:spcPct val="0"/>
              </a:spcBef>
              <a:buFont typeface="Arial"/>
              <a:buChar char="•"/>
            </a:pPr>
            <a:r>
              <a:rPr lang="en-US" sz="2598">
                <a:solidFill>
                  <a:srgbClr val="000000"/>
                </a:solidFill>
                <a:latin typeface="Open Sauce"/>
                <a:ea typeface="Open Sauce"/>
                <a:cs typeface="Open Sauce"/>
                <a:sym typeface="Open Sauce"/>
              </a:rPr>
              <a:t>Saves research data collection time as the sample represents the population.</a:t>
            </a:r>
          </a:p>
          <a:p>
            <a:pPr algn="l" marL="561091" indent="-280546" lvl="1">
              <a:lnSpc>
                <a:spcPts val="3638"/>
              </a:lnSpc>
              <a:spcBef>
                <a:spcPct val="0"/>
              </a:spcBef>
              <a:buFont typeface="Arial"/>
              <a:buChar char="•"/>
            </a:pPr>
            <a:r>
              <a:rPr lang="en-US" sz="2598">
                <a:solidFill>
                  <a:srgbClr val="000000"/>
                </a:solidFill>
                <a:latin typeface="Open Sauce"/>
                <a:ea typeface="Open Sauce"/>
                <a:cs typeface="Open Sauce"/>
                <a:sym typeface="Open Sauce"/>
              </a:rPr>
              <a:t>Saves research costs if the quotas accurately represent the population.</a:t>
            </a:r>
          </a:p>
          <a:p>
            <a:pPr algn="l" marL="561091" indent="-280546" lvl="1">
              <a:lnSpc>
                <a:spcPts val="3638"/>
              </a:lnSpc>
              <a:buFont typeface="Arial"/>
              <a:buChar char="•"/>
            </a:pPr>
            <a:r>
              <a:rPr lang="en-US" sz="2598">
                <a:solidFill>
                  <a:srgbClr val="000000"/>
                </a:solidFill>
                <a:latin typeface="Open Sauce"/>
                <a:ea typeface="Open Sauce"/>
                <a:cs typeface="Open Sauce"/>
                <a:sym typeface="Open Sauce"/>
              </a:rPr>
              <a:t>It monitors the number of types of individuals who take the survey.</a:t>
            </a:r>
          </a:p>
          <a:p>
            <a:pPr algn="l" marL="561091" indent="-280546" lvl="1">
              <a:lnSpc>
                <a:spcPts val="3638"/>
              </a:lnSpc>
              <a:buFont typeface="Arial"/>
              <a:buChar char="•"/>
            </a:pPr>
            <a:r>
              <a:rPr lang="en-US" sz="2598">
                <a:solidFill>
                  <a:srgbClr val="000000"/>
                </a:solidFill>
                <a:latin typeface="Open Sauce"/>
                <a:ea typeface="Open Sauce"/>
                <a:cs typeface="Open Sauce"/>
                <a:sym typeface="Open Sauce"/>
              </a:rPr>
              <a:t>The researcher always divides the population into subgroups.</a:t>
            </a:r>
          </a:p>
          <a:p>
            <a:pPr algn="l" marL="561091" indent="-280546" lvl="1">
              <a:lnSpc>
                <a:spcPts val="3638"/>
              </a:lnSpc>
              <a:buFont typeface="Arial"/>
              <a:buChar char="•"/>
            </a:pPr>
            <a:r>
              <a:rPr lang="en-US" sz="2598">
                <a:solidFill>
                  <a:srgbClr val="000000"/>
                </a:solidFill>
                <a:latin typeface="Open Sauce"/>
                <a:ea typeface="Open Sauce"/>
                <a:cs typeface="Open Sauce"/>
                <a:sym typeface="Open Sauce"/>
              </a:rPr>
              <a:t>The sample represents the entire population.</a:t>
            </a:r>
          </a:p>
          <a:p>
            <a:pPr algn="l" marL="561091" indent="-280546" lvl="1">
              <a:lnSpc>
                <a:spcPts val="3638"/>
              </a:lnSpc>
              <a:buFont typeface="Arial"/>
              <a:buChar char="•"/>
            </a:pPr>
            <a:r>
              <a:rPr lang="en-US" sz="2598">
                <a:solidFill>
                  <a:srgbClr val="000000"/>
                </a:solidFill>
                <a:latin typeface="Open Sauce"/>
                <a:ea typeface="Open Sauce"/>
                <a:cs typeface="Open Sauce"/>
                <a:sym typeface="Open Sauce"/>
              </a:rPr>
              <a:t>Researchers use the sampling method to identify the traits of a specific group of people.</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8073046" y="1551132"/>
            <a:ext cx="17365023" cy="0"/>
          </a:xfrm>
          <a:prstGeom prst="line">
            <a:avLst/>
          </a:prstGeom>
          <a:ln cap="flat" w="19050">
            <a:solidFill>
              <a:srgbClr val="000000"/>
            </a:solidFill>
            <a:prstDash val="solid"/>
            <a:headEnd type="none" len="sm" w="sm"/>
            <a:tailEnd type="none" len="sm" w="sm"/>
          </a:ln>
        </p:spPr>
      </p:sp>
      <p:grpSp>
        <p:nvGrpSpPr>
          <p:cNvPr name="Group 3" id="3"/>
          <p:cNvGrpSpPr/>
          <p:nvPr/>
        </p:nvGrpSpPr>
        <p:grpSpPr>
          <a:xfrm rot="0">
            <a:off x="0" y="-61453"/>
            <a:ext cx="2516741" cy="2901321"/>
            <a:chOff x="0" y="0"/>
            <a:chExt cx="3355654" cy="3868428"/>
          </a:xfrm>
        </p:grpSpPr>
        <p:pic>
          <p:nvPicPr>
            <p:cNvPr name="Picture 4" id="4"/>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grpSp>
        <p:nvGrpSpPr>
          <p:cNvPr name="Group 5" id="5"/>
          <p:cNvGrpSpPr/>
          <p:nvPr/>
        </p:nvGrpSpPr>
        <p:grpSpPr>
          <a:xfrm rot="0">
            <a:off x="3157456" y="1813947"/>
            <a:ext cx="5414785" cy="583218"/>
            <a:chOff x="0" y="0"/>
            <a:chExt cx="2584791" cy="278404"/>
          </a:xfrm>
        </p:grpSpPr>
        <p:sp>
          <p:nvSpPr>
            <p:cNvPr name="Freeform 6" id="6"/>
            <p:cNvSpPr/>
            <p:nvPr/>
          </p:nvSpPr>
          <p:spPr>
            <a:xfrm flipH="false" flipV="false" rot="0">
              <a:off x="0" y="0"/>
              <a:ext cx="2584791" cy="278404"/>
            </a:xfrm>
            <a:custGeom>
              <a:avLst/>
              <a:gdLst/>
              <a:ahLst/>
              <a:cxnLst/>
              <a:rect r="r" b="b" t="t" l="l"/>
              <a:pathLst>
                <a:path h="278404" w="2584791">
                  <a:moveTo>
                    <a:pt x="0" y="0"/>
                  </a:moveTo>
                  <a:lnTo>
                    <a:pt x="2584791" y="0"/>
                  </a:lnTo>
                  <a:lnTo>
                    <a:pt x="2584791" y="278404"/>
                  </a:lnTo>
                  <a:lnTo>
                    <a:pt x="0" y="278404"/>
                  </a:lnTo>
                  <a:close/>
                </a:path>
              </a:pathLst>
            </a:custGeom>
            <a:solidFill>
              <a:srgbClr val="2B2B2A"/>
            </a:solidFill>
            <a:ln cap="sq">
              <a:noFill/>
              <a:prstDash val="solid"/>
              <a:miter/>
            </a:ln>
          </p:spPr>
        </p:sp>
        <p:sp>
          <p:nvSpPr>
            <p:cNvPr name="TextBox 7" id="7"/>
            <p:cNvSpPr txBox="true"/>
            <p:nvPr/>
          </p:nvSpPr>
          <p:spPr>
            <a:xfrm>
              <a:off x="0" y="-47625"/>
              <a:ext cx="2584791" cy="326029"/>
            </a:xfrm>
            <a:prstGeom prst="rect">
              <a:avLst/>
            </a:prstGeom>
          </p:spPr>
          <p:txBody>
            <a:bodyPr anchor="ctr" rtlCol="false" tIns="50800" lIns="50800" bIns="50800" rIns="50800"/>
            <a:lstStyle/>
            <a:p>
              <a:pPr algn="ctr" marL="0" indent="0" lvl="0">
                <a:lnSpc>
                  <a:spcPts val="3639"/>
                </a:lnSpc>
                <a:spcBef>
                  <a:spcPct val="0"/>
                </a:spcBef>
              </a:pPr>
            </a:p>
          </p:txBody>
        </p:sp>
      </p:grpSp>
      <p:sp>
        <p:nvSpPr>
          <p:cNvPr name="Freeform 8" id="8"/>
          <p:cNvSpPr/>
          <p:nvPr/>
        </p:nvSpPr>
        <p:spPr>
          <a:xfrm flipH="false" flipV="false" rot="0">
            <a:off x="71513" y="4256138"/>
            <a:ext cx="9950076" cy="5958009"/>
          </a:xfrm>
          <a:custGeom>
            <a:avLst/>
            <a:gdLst/>
            <a:ahLst/>
            <a:cxnLst/>
            <a:rect r="r" b="b" t="t" l="l"/>
            <a:pathLst>
              <a:path h="5958009" w="9950076">
                <a:moveTo>
                  <a:pt x="0" y="0"/>
                </a:moveTo>
                <a:lnTo>
                  <a:pt x="9950076" y="0"/>
                </a:lnTo>
                <a:lnTo>
                  <a:pt x="9950076" y="5958009"/>
                </a:lnTo>
                <a:lnTo>
                  <a:pt x="0" y="5958009"/>
                </a:lnTo>
                <a:lnTo>
                  <a:pt x="0" y="0"/>
                </a:lnTo>
                <a:close/>
              </a:path>
            </a:pathLst>
          </a:custGeom>
          <a:blipFill>
            <a:blip r:embed="rId3"/>
            <a:stretch>
              <a:fillRect l="0" t="0" r="0" b="0"/>
            </a:stretch>
          </a:blipFill>
        </p:spPr>
      </p:sp>
      <p:sp>
        <p:nvSpPr>
          <p:cNvPr name="Freeform 9" id="9"/>
          <p:cNvSpPr/>
          <p:nvPr/>
        </p:nvSpPr>
        <p:spPr>
          <a:xfrm flipH="false" flipV="false" rot="0">
            <a:off x="10603404" y="3932288"/>
            <a:ext cx="7209386" cy="5407039"/>
          </a:xfrm>
          <a:custGeom>
            <a:avLst/>
            <a:gdLst/>
            <a:ahLst/>
            <a:cxnLst/>
            <a:rect r="r" b="b" t="t" l="l"/>
            <a:pathLst>
              <a:path h="5407039" w="7209386">
                <a:moveTo>
                  <a:pt x="0" y="0"/>
                </a:moveTo>
                <a:lnTo>
                  <a:pt x="7209386" y="0"/>
                </a:lnTo>
                <a:lnTo>
                  <a:pt x="7209386" y="5407039"/>
                </a:lnTo>
                <a:lnTo>
                  <a:pt x="0" y="5407039"/>
                </a:lnTo>
                <a:lnTo>
                  <a:pt x="0" y="0"/>
                </a:lnTo>
                <a:close/>
              </a:path>
            </a:pathLst>
          </a:custGeom>
          <a:blipFill>
            <a:blip r:embed="rId4"/>
            <a:stretch>
              <a:fillRect l="0" t="0" r="0" b="0"/>
            </a:stretch>
          </a:blipFill>
        </p:spPr>
      </p:sp>
      <p:sp>
        <p:nvSpPr>
          <p:cNvPr name="TextBox 10" id="10"/>
          <p:cNvSpPr txBox="true"/>
          <p:nvPr/>
        </p:nvSpPr>
        <p:spPr>
          <a:xfrm rot="0">
            <a:off x="3157456" y="518790"/>
            <a:ext cx="15130544" cy="870418"/>
          </a:xfrm>
          <a:prstGeom prst="rect">
            <a:avLst/>
          </a:prstGeom>
        </p:spPr>
        <p:txBody>
          <a:bodyPr anchor="t" rtlCol="false" tIns="0" lIns="0" bIns="0" rIns="0">
            <a:spAutoFit/>
          </a:bodyPr>
          <a:lstStyle/>
          <a:p>
            <a:pPr algn="l" marL="0" indent="0" lvl="0">
              <a:lnSpc>
                <a:spcPts val="6447"/>
              </a:lnSpc>
              <a:spcBef>
                <a:spcPct val="0"/>
              </a:spcBef>
            </a:pPr>
            <a:r>
              <a:rPr lang="en-US" sz="6646">
                <a:solidFill>
                  <a:srgbClr val="000000"/>
                </a:solidFill>
                <a:latin typeface="HK Grotesk Medium"/>
                <a:ea typeface="HK Grotesk Medium"/>
                <a:cs typeface="HK Grotesk Medium"/>
                <a:sym typeface="HK Grotesk Medium"/>
              </a:rPr>
              <a:t>Non-Probablity Sampling Technique</a:t>
            </a:r>
          </a:p>
        </p:txBody>
      </p:sp>
      <p:sp>
        <p:nvSpPr>
          <p:cNvPr name="TextBox 11" id="11"/>
          <p:cNvSpPr txBox="true"/>
          <p:nvPr/>
        </p:nvSpPr>
        <p:spPr>
          <a:xfrm rot="0">
            <a:off x="3422811" y="1819807"/>
            <a:ext cx="5414785" cy="514350"/>
          </a:xfrm>
          <a:prstGeom prst="rect">
            <a:avLst/>
          </a:prstGeom>
        </p:spPr>
        <p:txBody>
          <a:bodyPr anchor="t" rtlCol="false" tIns="0" lIns="0" bIns="0" rIns="0">
            <a:spAutoFit/>
          </a:bodyPr>
          <a:lstStyle/>
          <a:p>
            <a:pPr algn="l">
              <a:lnSpc>
                <a:spcPts val="4200"/>
              </a:lnSpc>
            </a:pPr>
            <a:r>
              <a:rPr lang="en-US" sz="3000">
                <a:solidFill>
                  <a:srgbClr val="FFFFFF"/>
                </a:solidFill>
                <a:latin typeface="Canva Sans Bold"/>
                <a:ea typeface="Canva Sans Bold"/>
                <a:cs typeface="Canva Sans Bold"/>
                <a:sym typeface="Canva Sans Bold"/>
              </a:rPr>
              <a:t>4. Snowball Sampling</a:t>
            </a:r>
          </a:p>
        </p:txBody>
      </p:sp>
      <p:sp>
        <p:nvSpPr>
          <p:cNvPr name="TextBox 12" id="12"/>
          <p:cNvSpPr txBox="true"/>
          <p:nvPr/>
        </p:nvSpPr>
        <p:spPr>
          <a:xfrm rot="0">
            <a:off x="3157456" y="2616241"/>
            <a:ext cx="13728267" cy="1316047"/>
          </a:xfrm>
          <a:prstGeom prst="rect">
            <a:avLst/>
          </a:prstGeom>
        </p:spPr>
        <p:txBody>
          <a:bodyPr anchor="t" rtlCol="false" tIns="0" lIns="0" bIns="0" rIns="0">
            <a:spAutoFit/>
          </a:bodyPr>
          <a:lstStyle/>
          <a:p>
            <a:pPr algn="l">
              <a:lnSpc>
                <a:spcPts val="3586"/>
              </a:lnSpc>
              <a:spcBef>
                <a:spcPct val="0"/>
              </a:spcBef>
            </a:pPr>
            <a:r>
              <a:rPr lang="en-US" sz="2562">
                <a:solidFill>
                  <a:srgbClr val="000000"/>
                </a:solidFill>
                <a:latin typeface="Open Sauce"/>
                <a:ea typeface="Open Sauce"/>
                <a:cs typeface="Open Sauce"/>
                <a:sym typeface="Open Sauce"/>
              </a:rPr>
              <a:t> non-probability sampling technique in which the samples have rare traits. This is a sampling technique, in which existing subjects provide referrals to recruit samples required for a research study.</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8073046" y="1551132"/>
            <a:ext cx="17365023" cy="0"/>
          </a:xfrm>
          <a:prstGeom prst="line">
            <a:avLst/>
          </a:prstGeom>
          <a:ln cap="flat" w="19050">
            <a:solidFill>
              <a:srgbClr val="000000"/>
            </a:solidFill>
            <a:prstDash val="solid"/>
            <a:headEnd type="none" len="sm" w="sm"/>
            <a:tailEnd type="none" len="sm" w="sm"/>
          </a:ln>
        </p:spPr>
      </p:sp>
      <p:grpSp>
        <p:nvGrpSpPr>
          <p:cNvPr name="Group 3" id="3"/>
          <p:cNvGrpSpPr/>
          <p:nvPr/>
        </p:nvGrpSpPr>
        <p:grpSpPr>
          <a:xfrm rot="0">
            <a:off x="0" y="-61453"/>
            <a:ext cx="2516741" cy="2901321"/>
            <a:chOff x="0" y="0"/>
            <a:chExt cx="3355654" cy="3868428"/>
          </a:xfrm>
        </p:grpSpPr>
        <p:pic>
          <p:nvPicPr>
            <p:cNvPr name="Picture 4" id="4"/>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sp>
        <p:nvSpPr>
          <p:cNvPr name="Freeform 5" id="5"/>
          <p:cNvSpPr/>
          <p:nvPr/>
        </p:nvSpPr>
        <p:spPr>
          <a:xfrm flipH="false" flipV="false" rot="0">
            <a:off x="2946242" y="1522634"/>
            <a:ext cx="4665232" cy="1094209"/>
          </a:xfrm>
          <a:custGeom>
            <a:avLst/>
            <a:gdLst/>
            <a:ahLst/>
            <a:cxnLst/>
            <a:rect r="r" b="b" t="t" l="l"/>
            <a:pathLst>
              <a:path h="1094209" w="4665232">
                <a:moveTo>
                  <a:pt x="0" y="0"/>
                </a:moveTo>
                <a:lnTo>
                  <a:pt x="4665232" y="0"/>
                </a:lnTo>
                <a:lnTo>
                  <a:pt x="4665232" y="1094209"/>
                </a:lnTo>
                <a:lnTo>
                  <a:pt x="0" y="109420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514350" y="3087518"/>
            <a:ext cx="17385846" cy="6611620"/>
          </a:xfrm>
          <a:prstGeom prst="rect">
            <a:avLst/>
          </a:prstGeom>
        </p:spPr>
        <p:txBody>
          <a:bodyPr anchor="t" rtlCol="false" tIns="0" lIns="0" bIns="0" rIns="0">
            <a:spAutoFit/>
          </a:bodyPr>
          <a:lstStyle/>
          <a:p>
            <a:pPr algn="l">
              <a:lnSpc>
                <a:spcPts val="3080"/>
              </a:lnSpc>
              <a:spcBef>
                <a:spcPct val="0"/>
              </a:spcBef>
            </a:pPr>
            <a:r>
              <a:rPr lang="en-US" sz="2200">
                <a:solidFill>
                  <a:srgbClr val="000000"/>
                </a:solidFill>
                <a:latin typeface="Open Sauce Bold"/>
                <a:ea typeface="Open Sauce Bold"/>
                <a:cs typeface="Open Sauce Bold"/>
                <a:sym typeface="Open Sauce Bold"/>
              </a:rPr>
              <a:t>Linear snowball sampling</a:t>
            </a:r>
          </a:p>
          <a:p>
            <a:pPr algn="l">
              <a:lnSpc>
                <a:spcPts val="3080"/>
              </a:lnSpc>
              <a:spcBef>
                <a:spcPct val="0"/>
              </a:spcBef>
            </a:pPr>
            <a:r>
              <a:rPr lang="en-US" sz="2200">
                <a:solidFill>
                  <a:srgbClr val="000000"/>
                </a:solidFill>
                <a:latin typeface="Open Sauce"/>
                <a:ea typeface="Open Sauce"/>
                <a:cs typeface="Open Sauce"/>
                <a:sym typeface="Open Sauce"/>
              </a:rPr>
              <a:t>This method forms a sample group with a single subject. They provide contact information for one other person who would be appropriate for the study. That person is invited to join and provide one referral themselves. This continues until enough people have been recruited for the study.</a:t>
            </a:r>
          </a:p>
          <a:p>
            <a:pPr algn="l">
              <a:lnSpc>
                <a:spcPts val="3080"/>
              </a:lnSpc>
              <a:spcBef>
                <a:spcPct val="0"/>
              </a:spcBef>
            </a:pPr>
          </a:p>
          <a:p>
            <a:pPr algn="l">
              <a:lnSpc>
                <a:spcPts val="3080"/>
              </a:lnSpc>
              <a:spcBef>
                <a:spcPct val="0"/>
              </a:spcBef>
            </a:pPr>
            <a:r>
              <a:rPr lang="en-US" sz="2200">
                <a:solidFill>
                  <a:srgbClr val="000000"/>
                </a:solidFill>
                <a:latin typeface="Open Sauce Bold"/>
                <a:ea typeface="Open Sauce Bold"/>
                <a:cs typeface="Open Sauce Bold"/>
                <a:sym typeface="Open Sauce Bold"/>
              </a:rPr>
              <a:t>Exponential non-discriminative snowball sampling</a:t>
            </a:r>
          </a:p>
          <a:p>
            <a:pPr algn="l">
              <a:lnSpc>
                <a:spcPts val="3080"/>
              </a:lnSpc>
              <a:spcBef>
                <a:spcPct val="0"/>
              </a:spcBef>
            </a:pPr>
            <a:r>
              <a:rPr lang="en-US" sz="2200">
                <a:solidFill>
                  <a:srgbClr val="000000"/>
                </a:solidFill>
                <a:latin typeface="Open Sauce"/>
                <a:ea typeface="Open Sauce"/>
                <a:cs typeface="Open Sauce"/>
                <a:sym typeface="Open Sauce"/>
              </a:rPr>
              <a:t>As with linear snowball sampling, this method starts with a single participant. They provide contact information for multiple potential subjects who are invited to participate. These people are then asked to provide referrals to multiple other potential participants.</a:t>
            </a:r>
          </a:p>
          <a:p>
            <a:pPr algn="l">
              <a:lnSpc>
                <a:spcPts val="3080"/>
              </a:lnSpc>
              <a:spcBef>
                <a:spcPct val="0"/>
              </a:spcBef>
            </a:pPr>
          </a:p>
          <a:p>
            <a:pPr algn="l">
              <a:lnSpc>
                <a:spcPts val="3080"/>
              </a:lnSpc>
              <a:spcBef>
                <a:spcPct val="0"/>
              </a:spcBef>
            </a:pPr>
            <a:r>
              <a:rPr lang="en-US" sz="2200">
                <a:solidFill>
                  <a:srgbClr val="000000"/>
                </a:solidFill>
                <a:latin typeface="Open Sauce Bold"/>
                <a:ea typeface="Open Sauce Bold"/>
                <a:cs typeface="Open Sauce Bold"/>
                <a:sym typeface="Open Sauce Bold"/>
              </a:rPr>
              <a:t>Exponential discriminative snowball sampling</a:t>
            </a:r>
          </a:p>
          <a:p>
            <a:pPr algn="l">
              <a:lnSpc>
                <a:spcPts val="3080"/>
              </a:lnSpc>
              <a:spcBef>
                <a:spcPct val="0"/>
              </a:spcBef>
            </a:pPr>
            <a:r>
              <a:rPr lang="en-US" sz="2200">
                <a:solidFill>
                  <a:srgbClr val="000000"/>
                </a:solidFill>
                <a:latin typeface="Open Sauce"/>
                <a:ea typeface="Open Sauce"/>
                <a:cs typeface="Open Sauce"/>
                <a:sym typeface="Open Sauce"/>
              </a:rPr>
              <a:t>This approach is a combination of the previous two. Each participant provides multiple referrals to people who may be interested in joining the study. Out of that group, one person is invited to participate based on the study’s unique requirements. This enables researchers to narrow down the participants based on the characteristics they’re looking for.</a:t>
            </a:r>
          </a:p>
          <a:p>
            <a:pPr algn="l">
              <a:lnSpc>
                <a:spcPts val="3080"/>
              </a:lnSpc>
              <a:spcBef>
                <a:spcPct val="0"/>
              </a:spcBef>
            </a:pPr>
          </a:p>
          <a:p>
            <a:pPr algn="l">
              <a:lnSpc>
                <a:spcPts val="3080"/>
              </a:lnSpc>
              <a:spcBef>
                <a:spcPct val="0"/>
              </a:spcBef>
            </a:pPr>
            <a:r>
              <a:rPr lang="en-US" sz="2200">
                <a:solidFill>
                  <a:srgbClr val="000000"/>
                </a:solidFill>
                <a:latin typeface="Open Sauce"/>
                <a:ea typeface="Open Sauce"/>
                <a:cs typeface="Open Sauce"/>
                <a:sym typeface="Open Sauce"/>
              </a:rPr>
              <a:t>This type of snowball sampling takes the most time, but it allows researchers to make the most detailed choices about who participates in the study.</a:t>
            </a:r>
          </a:p>
        </p:txBody>
      </p:sp>
      <p:sp>
        <p:nvSpPr>
          <p:cNvPr name="TextBox 7" id="7"/>
          <p:cNvSpPr txBox="true"/>
          <p:nvPr/>
        </p:nvSpPr>
        <p:spPr>
          <a:xfrm rot="0">
            <a:off x="3157456" y="518790"/>
            <a:ext cx="15130544" cy="870418"/>
          </a:xfrm>
          <a:prstGeom prst="rect">
            <a:avLst/>
          </a:prstGeom>
        </p:spPr>
        <p:txBody>
          <a:bodyPr anchor="t" rtlCol="false" tIns="0" lIns="0" bIns="0" rIns="0">
            <a:spAutoFit/>
          </a:bodyPr>
          <a:lstStyle/>
          <a:p>
            <a:pPr algn="l" marL="0" indent="0" lvl="0">
              <a:lnSpc>
                <a:spcPts val="6447"/>
              </a:lnSpc>
              <a:spcBef>
                <a:spcPct val="0"/>
              </a:spcBef>
            </a:pPr>
            <a:r>
              <a:rPr lang="en-US" sz="6646">
                <a:solidFill>
                  <a:srgbClr val="000000"/>
                </a:solidFill>
                <a:latin typeface="HK Grotesk Medium"/>
                <a:ea typeface="HK Grotesk Medium"/>
                <a:cs typeface="HK Grotesk Medium"/>
                <a:sym typeface="HK Grotesk Medium"/>
              </a:rPr>
              <a:t>Non-Probablity Sampling Technique</a:t>
            </a:r>
          </a:p>
        </p:txBody>
      </p:sp>
      <p:sp>
        <p:nvSpPr>
          <p:cNvPr name="TextBox 8" id="8"/>
          <p:cNvSpPr txBox="true"/>
          <p:nvPr/>
        </p:nvSpPr>
        <p:spPr>
          <a:xfrm rot="0">
            <a:off x="3157456" y="1802013"/>
            <a:ext cx="4454019" cy="420697"/>
          </a:xfrm>
          <a:prstGeom prst="rect">
            <a:avLst/>
          </a:prstGeom>
        </p:spPr>
        <p:txBody>
          <a:bodyPr anchor="t" rtlCol="false" tIns="0" lIns="0" bIns="0" rIns="0">
            <a:spAutoFit/>
          </a:bodyPr>
          <a:lstStyle/>
          <a:p>
            <a:pPr algn="l">
              <a:lnSpc>
                <a:spcPts val="3586"/>
              </a:lnSpc>
              <a:spcBef>
                <a:spcPct val="0"/>
              </a:spcBef>
            </a:pPr>
            <a:r>
              <a:rPr lang="en-US" sz="2562">
                <a:solidFill>
                  <a:srgbClr val="000000"/>
                </a:solidFill>
                <a:latin typeface="Open Sauce Bold"/>
                <a:ea typeface="Open Sauce Bold"/>
                <a:cs typeface="Open Sauce Bold"/>
                <a:sym typeface="Open Sauce Bold"/>
              </a:rPr>
              <a:t>Types of Snow Sampling:</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8073046" y="1551132"/>
            <a:ext cx="17365023" cy="0"/>
          </a:xfrm>
          <a:prstGeom prst="line">
            <a:avLst/>
          </a:prstGeom>
          <a:ln cap="flat" w="19050">
            <a:solidFill>
              <a:srgbClr val="000000"/>
            </a:solidFill>
            <a:prstDash val="solid"/>
            <a:headEnd type="none" len="sm" w="sm"/>
            <a:tailEnd type="none" len="sm" w="sm"/>
          </a:ln>
        </p:spPr>
      </p:sp>
      <p:grpSp>
        <p:nvGrpSpPr>
          <p:cNvPr name="Group 3" id="3"/>
          <p:cNvGrpSpPr/>
          <p:nvPr/>
        </p:nvGrpSpPr>
        <p:grpSpPr>
          <a:xfrm rot="0">
            <a:off x="0" y="-61453"/>
            <a:ext cx="2516741" cy="2901321"/>
            <a:chOff x="0" y="0"/>
            <a:chExt cx="3355654" cy="3868428"/>
          </a:xfrm>
        </p:grpSpPr>
        <p:pic>
          <p:nvPicPr>
            <p:cNvPr name="Picture 4" id="4"/>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sp>
        <p:nvSpPr>
          <p:cNvPr name="TextBox 5" id="5"/>
          <p:cNvSpPr txBox="true"/>
          <p:nvPr/>
        </p:nvSpPr>
        <p:spPr>
          <a:xfrm rot="0">
            <a:off x="2982002" y="680715"/>
            <a:ext cx="15130544" cy="870418"/>
          </a:xfrm>
          <a:prstGeom prst="rect">
            <a:avLst/>
          </a:prstGeom>
        </p:spPr>
        <p:txBody>
          <a:bodyPr anchor="t" rtlCol="false" tIns="0" lIns="0" bIns="0" rIns="0">
            <a:spAutoFit/>
          </a:bodyPr>
          <a:lstStyle/>
          <a:p>
            <a:pPr algn="l" marL="0" indent="0" lvl="0">
              <a:lnSpc>
                <a:spcPts val="6447"/>
              </a:lnSpc>
              <a:spcBef>
                <a:spcPct val="0"/>
              </a:spcBef>
            </a:pPr>
            <a:r>
              <a:rPr lang="en-US" sz="6646">
                <a:solidFill>
                  <a:srgbClr val="000000"/>
                </a:solidFill>
                <a:latin typeface="HK Grotesk Medium"/>
                <a:ea typeface="HK Grotesk Medium"/>
                <a:cs typeface="HK Grotesk Medium"/>
                <a:sym typeface="HK Grotesk Medium"/>
              </a:rPr>
              <a:t>References:</a:t>
            </a:r>
          </a:p>
        </p:txBody>
      </p:sp>
      <p:sp>
        <p:nvSpPr>
          <p:cNvPr name="TextBox 6" id="6"/>
          <p:cNvSpPr txBox="true"/>
          <p:nvPr/>
        </p:nvSpPr>
        <p:spPr>
          <a:xfrm rot="0">
            <a:off x="833387" y="9439188"/>
            <a:ext cx="16937574" cy="365760"/>
          </a:xfrm>
          <a:prstGeom prst="rect">
            <a:avLst/>
          </a:prstGeom>
        </p:spPr>
        <p:txBody>
          <a:bodyPr anchor="t" rtlCol="false" tIns="0" lIns="0" bIns="0" rIns="0">
            <a:spAutoFit/>
          </a:bodyPr>
          <a:lstStyle/>
          <a:p>
            <a:pPr algn="l" marL="453392" indent="-226696" lvl="1">
              <a:lnSpc>
                <a:spcPts val="2940"/>
              </a:lnSpc>
              <a:buFont typeface="Arial"/>
              <a:buChar char="•"/>
            </a:pPr>
            <a:r>
              <a:rPr lang="en-US" sz="2100">
                <a:solidFill>
                  <a:srgbClr val="000000"/>
                </a:solidFill>
                <a:latin typeface="Open Sauce"/>
                <a:ea typeface="Open Sauce"/>
                <a:cs typeface="Open Sauce"/>
                <a:sym typeface="Open Sauce"/>
              </a:rPr>
              <a:t>Thomas, L. (2023, December 18). Simple Random Sampling | Definition, Steps &amp; Examples. Retrieved July 10, 2024.</a:t>
            </a:r>
          </a:p>
        </p:txBody>
      </p:sp>
      <p:sp>
        <p:nvSpPr>
          <p:cNvPr name="TextBox 7" id="7"/>
          <p:cNvSpPr txBox="true"/>
          <p:nvPr/>
        </p:nvSpPr>
        <p:spPr>
          <a:xfrm rot="0">
            <a:off x="842027" y="7962813"/>
            <a:ext cx="17080567" cy="349250"/>
          </a:xfrm>
          <a:prstGeom prst="rect">
            <a:avLst/>
          </a:prstGeom>
        </p:spPr>
        <p:txBody>
          <a:bodyPr anchor="t" rtlCol="false" tIns="0" lIns="0" bIns="0" rIns="0">
            <a:spAutoFit/>
          </a:bodyPr>
          <a:lstStyle/>
          <a:p>
            <a:pPr algn="l" marL="431802" indent="-215901" lvl="1">
              <a:lnSpc>
                <a:spcPts val="2800"/>
              </a:lnSpc>
              <a:buFont typeface="Arial"/>
              <a:buChar char="•"/>
            </a:pPr>
            <a:r>
              <a:rPr lang="en-US" sz="2000">
                <a:solidFill>
                  <a:srgbClr val="000000"/>
                </a:solidFill>
                <a:latin typeface="Open Sauce"/>
                <a:ea typeface="Open Sauce"/>
                <a:cs typeface="Open Sauce"/>
                <a:sym typeface="Open Sauce"/>
              </a:rPr>
              <a:t>McCombes, S. (2023, June 22). Sampling Methods | Types, Techniques &amp; Examples. Retrieved July 10, 2024,</a:t>
            </a:r>
          </a:p>
        </p:txBody>
      </p:sp>
      <p:sp>
        <p:nvSpPr>
          <p:cNvPr name="TextBox 8" id="8"/>
          <p:cNvSpPr txBox="true"/>
          <p:nvPr/>
        </p:nvSpPr>
        <p:spPr>
          <a:xfrm rot="0">
            <a:off x="833387" y="3451627"/>
            <a:ext cx="17279159" cy="349250"/>
          </a:xfrm>
          <a:prstGeom prst="rect">
            <a:avLst/>
          </a:prstGeom>
        </p:spPr>
        <p:txBody>
          <a:bodyPr anchor="t" rtlCol="false" tIns="0" lIns="0" bIns="0" rIns="0">
            <a:spAutoFit/>
          </a:bodyPr>
          <a:lstStyle/>
          <a:p>
            <a:pPr algn="l" marL="431802" indent="-215901" lvl="1">
              <a:lnSpc>
                <a:spcPts val="2800"/>
              </a:lnSpc>
              <a:buFont typeface="Arial"/>
              <a:buChar char="•"/>
            </a:pPr>
            <a:r>
              <a:rPr lang="en-US" sz="2000">
                <a:solidFill>
                  <a:srgbClr val="000000"/>
                </a:solidFill>
                <a:latin typeface="Open Sauce"/>
                <a:ea typeface="Open Sauce"/>
                <a:cs typeface="Open Sauce"/>
                <a:sym typeface="Open Sauce"/>
              </a:rPr>
              <a:t>Bhandari, P. (2023, June 21). Population vs. Sample | Definitions, Differences &amp; Examples. Retrieved July 10, 2024,</a:t>
            </a:r>
          </a:p>
        </p:txBody>
      </p:sp>
      <p:sp>
        <p:nvSpPr>
          <p:cNvPr name="TextBox 9" id="9"/>
          <p:cNvSpPr txBox="true"/>
          <p:nvPr/>
        </p:nvSpPr>
        <p:spPr>
          <a:xfrm rot="0">
            <a:off x="842027" y="8727988"/>
            <a:ext cx="16603946" cy="349250"/>
          </a:xfrm>
          <a:prstGeom prst="rect">
            <a:avLst/>
          </a:prstGeom>
        </p:spPr>
        <p:txBody>
          <a:bodyPr anchor="t" rtlCol="false" tIns="0" lIns="0" bIns="0" rIns="0">
            <a:spAutoFit/>
          </a:bodyPr>
          <a:lstStyle/>
          <a:p>
            <a:pPr algn="l" marL="431802" indent="-215901" lvl="1">
              <a:lnSpc>
                <a:spcPts val="2800"/>
              </a:lnSpc>
              <a:buFont typeface="Arial"/>
              <a:buChar char="•"/>
            </a:pPr>
            <a:r>
              <a:rPr lang="en-US" sz="2000">
                <a:solidFill>
                  <a:srgbClr val="000000"/>
                </a:solidFill>
                <a:latin typeface="Open Sauce"/>
                <a:ea typeface="Open Sauce"/>
                <a:cs typeface="Open Sauce"/>
                <a:sym typeface="Open Sauce"/>
              </a:rPr>
              <a:t>Nikolopoulou, K. (2023, June 22). What Is Snowball Sampling? | Definition &amp; Examples. Retrieved July 10, 2024,</a:t>
            </a:r>
          </a:p>
        </p:txBody>
      </p:sp>
      <p:sp>
        <p:nvSpPr>
          <p:cNvPr name="TextBox 10" id="10"/>
          <p:cNvSpPr txBox="true"/>
          <p:nvPr/>
        </p:nvSpPr>
        <p:spPr>
          <a:xfrm rot="0">
            <a:off x="833387" y="2873777"/>
            <a:ext cx="16603946" cy="349250"/>
          </a:xfrm>
          <a:prstGeom prst="rect">
            <a:avLst/>
          </a:prstGeom>
        </p:spPr>
        <p:txBody>
          <a:bodyPr anchor="t" rtlCol="false" tIns="0" lIns="0" bIns="0" rIns="0">
            <a:spAutoFit/>
          </a:bodyPr>
          <a:lstStyle/>
          <a:p>
            <a:pPr algn="l" marL="431802" indent="-215901" lvl="1">
              <a:lnSpc>
                <a:spcPts val="2800"/>
              </a:lnSpc>
              <a:buFont typeface="Arial"/>
              <a:buChar char="•"/>
            </a:pPr>
            <a:r>
              <a:rPr lang="en-US" sz="2000">
                <a:solidFill>
                  <a:srgbClr val="000000"/>
                </a:solidFill>
                <a:latin typeface="Open Sauce"/>
                <a:ea typeface="Open Sauce"/>
                <a:cs typeface="Open Sauce"/>
                <a:sym typeface="Open Sauce"/>
              </a:rPr>
              <a:t>Bevans, R. (2023, June 22). Understanding Confidence Intervals | Easy Examples &amp; Formulas. Retrieved July 10, 2024.</a:t>
            </a:r>
          </a:p>
        </p:txBody>
      </p:sp>
      <p:sp>
        <p:nvSpPr>
          <p:cNvPr name="TextBox 11" id="11"/>
          <p:cNvSpPr txBox="true"/>
          <p:nvPr/>
        </p:nvSpPr>
        <p:spPr>
          <a:xfrm rot="0">
            <a:off x="833387" y="5752486"/>
            <a:ext cx="16380012" cy="701675"/>
          </a:xfrm>
          <a:prstGeom prst="rect">
            <a:avLst/>
          </a:prstGeom>
        </p:spPr>
        <p:txBody>
          <a:bodyPr anchor="t" rtlCol="false" tIns="0" lIns="0" bIns="0" rIns="0">
            <a:spAutoFit/>
          </a:bodyPr>
          <a:lstStyle/>
          <a:p>
            <a:pPr algn="l" marL="431802" indent="-215901" lvl="1">
              <a:lnSpc>
                <a:spcPts val="2800"/>
              </a:lnSpc>
              <a:buFont typeface="Arial"/>
              <a:buChar char="•"/>
            </a:pPr>
            <a:r>
              <a:rPr lang="en-US" sz="2000">
                <a:solidFill>
                  <a:srgbClr val="000000"/>
                </a:solidFill>
                <a:latin typeface="Open Sauce"/>
                <a:ea typeface="Open Sauce"/>
                <a:cs typeface="Open Sauce"/>
                <a:sym typeface="Open Sauce"/>
              </a:rPr>
              <a:t>Dovetail Editorial Team. (2023, February 5). Snowball sampling: Explanation, examples, pros, and cons. https://dovetail.com/research/snowball-sampling/</a:t>
            </a:r>
          </a:p>
        </p:txBody>
      </p:sp>
      <p:sp>
        <p:nvSpPr>
          <p:cNvPr name="TextBox 12" id="12"/>
          <p:cNvSpPr txBox="true"/>
          <p:nvPr/>
        </p:nvSpPr>
        <p:spPr>
          <a:xfrm rot="0">
            <a:off x="833387" y="4029477"/>
            <a:ext cx="16883375" cy="1406525"/>
          </a:xfrm>
          <a:prstGeom prst="rect">
            <a:avLst/>
          </a:prstGeom>
        </p:spPr>
        <p:txBody>
          <a:bodyPr anchor="t" rtlCol="false" tIns="0" lIns="0" bIns="0" rIns="0">
            <a:spAutoFit/>
          </a:bodyPr>
          <a:lstStyle/>
          <a:p>
            <a:pPr algn="l" marL="431802" indent="-215901" lvl="1">
              <a:lnSpc>
                <a:spcPts val="2800"/>
              </a:lnSpc>
              <a:buFont typeface="Arial"/>
              <a:buChar char="•"/>
            </a:pPr>
            <a:r>
              <a:rPr lang="en-US" sz="2000">
                <a:solidFill>
                  <a:srgbClr val="000000"/>
                </a:solidFill>
                <a:latin typeface="Open Sauce"/>
                <a:ea typeface="Open Sauce"/>
                <a:cs typeface="Open Sauce"/>
                <a:sym typeface="Open Sauce"/>
              </a:rPr>
              <a:t>DhavalMakwana | Priti Engineer | AmishaDabhi | Hardik Chudasama "SamplingMethods in Research: A Review"Published inInternational Journalof Trend inScientific Researchand Development(ijtsrd), ISSN: 2456-6470, Volume-7 |Issue-3, June 2023,pp.762-768, URL:www.ijtsrd.com/papers/ijtsrd57470.pdf (4) (PDF) Sampling Methods in Research: A Review. Available from: https://www.researchgate.net/publication/371985656_Sampling_Methods_in_Research_A_Review [accessed Jul 11 2024].</a:t>
            </a:r>
          </a:p>
        </p:txBody>
      </p:sp>
      <p:sp>
        <p:nvSpPr>
          <p:cNvPr name="TextBox 13" id="13"/>
          <p:cNvSpPr txBox="true"/>
          <p:nvPr/>
        </p:nvSpPr>
        <p:spPr>
          <a:xfrm rot="0">
            <a:off x="879288" y="6681437"/>
            <a:ext cx="17408712" cy="1054100"/>
          </a:xfrm>
          <a:prstGeom prst="rect">
            <a:avLst/>
          </a:prstGeom>
        </p:spPr>
        <p:txBody>
          <a:bodyPr anchor="t" rtlCol="false" tIns="0" lIns="0" bIns="0" rIns="0">
            <a:spAutoFit/>
          </a:bodyPr>
          <a:lstStyle/>
          <a:p>
            <a:pPr algn="l" marL="431802" indent="-215901" lvl="1">
              <a:lnSpc>
                <a:spcPts val="2800"/>
              </a:lnSpc>
              <a:buFont typeface="Arial"/>
              <a:buChar char="•"/>
            </a:pPr>
            <a:r>
              <a:rPr lang="en-US" sz="2000">
                <a:solidFill>
                  <a:srgbClr val="000000"/>
                </a:solidFill>
                <a:latin typeface="Open Sauce"/>
                <a:ea typeface="Open Sauce"/>
                <a:cs typeface="Open Sauce"/>
                <a:sym typeface="Open Sauce"/>
              </a:rPr>
              <a:t>Martínez-Mesa, J., González-Chica, D. A., Duquia, R. P., Bonamigo, R. R., &amp; Bastos, J. L. (2016). Sampling: how to select participants in my research study? Anais Brasileiros De Dermatologia/Anais Brasileiros De Dermatologia, 91(3), 326–330. https://doi.org/10.1590/abd1806-4841.20165254</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8073046" y="1551132"/>
            <a:ext cx="17365023" cy="0"/>
          </a:xfrm>
          <a:prstGeom prst="line">
            <a:avLst/>
          </a:prstGeom>
          <a:ln cap="flat" w="19050">
            <a:solidFill>
              <a:srgbClr val="000000"/>
            </a:solidFill>
            <a:prstDash val="solid"/>
            <a:headEnd type="none" len="sm" w="sm"/>
            <a:tailEnd type="none" len="sm" w="sm"/>
          </a:ln>
        </p:spPr>
      </p:sp>
      <p:grpSp>
        <p:nvGrpSpPr>
          <p:cNvPr name="Group 3" id="3"/>
          <p:cNvGrpSpPr/>
          <p:nvPr/>
        </p:nvGrpSpPr>
        <p:grpSpPr>
          <a:xfrm rot="0">
            <a:off x="0" y="-61453"/>
            <a:ext cx="2516741" cy="2901321"/>
            <a:chOff x="0" y="0"/>
            <a:chExt cx="3355654" cy="3868428"/>
          </a:xfrm>
        </p:grpSpPr>
        <p:pic>
          <p:nvPicPr>
            <p:cNvPr name="Picture 4" id="4"/>
            <p:cNvPicPr>
              <a:picLocks noChangeAspect="true"/>
            </p:cNvPicPr>
            <p:nvPr/>
          </p:nvPicPr>
          <p:blipFill>
            <a:blip r:embed="rId2"/>
            <a:srcRect l="6627" t="0" r="6627" b="0"/>
            <a:stretch>
              <a:fillRect/>
            </a:stretch>
          </p:blipFill>
          <p:spPr>
            <a:xfrm flipH="false" flipV="false">
              <a:off x="0" y="0"/>
              <a:ext cx="3355654" cy="3868428"/>
            </a:xfrm>
            <a:prstGeom prst="rect">
              <a:avLst/>
            </a:prstGeom>
          </p:spPr>
        </p:pic>
      </p:grpSp>
      <p:sp>
        <p:nvSpPr>
          <p:cNvPr name="Freeform 5" id="5"/>
          <p:cNvSpPr/>
          <p:nvPr/>
        </p:nvSpPr>
        <p:spPr>
          <a:xfrm flipH="false" flipV="false" rot="0">
            <a:off x="13042446" y="3755571"/>
            <a:ext cx="2314575" cy="4114800"/>
          </a:xfrm>
          <a:custGeom>
            <a:avLst/>
            <a:gdLst/>
            <a:ahLst/>
            <a:cxnLst/>
            <a:rect r="r" b="b" t="t" l="l"/>
            <a:pathLst>
              <a:path h="4114800" w="2314575">
                <a:moveTo>
                  <a:pt x="0" y="0"/>
                </a:moveTo>
                <a:lnTo>
                  <a:pt x="2314575" y="0"/>
                </a:lnTo>
                <a:lnTo>
                  <a:pt x="2314575"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2265995" y="2000250"/>
            <a:ext cx="5450066" cy="4114800"/>
          </a:xfrm>
          <a:custGeom>
            <a:avLst/>
            <a:gdLst/>
            <a:ahLst/>
            <a:cxnLst/>
            <a:rect r="r" b="b" t="t" l="l"/>
            <a:pathLst>
              <a:path h="4114800" w="5450066">
                <a:moveTo>
                  <a:pt x="0" y="0"/>
                </a:moveTo>
                <a:lnTo>
                  <a:pt x="5450066" y="0"/>
                </a:lnTo>
                <a:lnTo>
                  <a:pt x="545006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7528210" y="6010275"/>
            <a:ext cx="3231579" cy="896623"/>
          </a:xfrm>
          <a:prstGeom prst="rect">
            <a:avLst/>
          </a:prstGeom>
        </p:spPr>
        <p:txBody>
          <a:bodyPr anchor="t" rtlCol="false" tIns="0" lIns="0" bIns="0" rIns="0">
            <a:spAutoFit/>
          </a:bodyPr>
          <a:lstStyle/>
          <a:p>
            <a:pPr algn="ctr" marL="0" indent="0" lvl="0">
              <a:lnSpc>
                <a:spcPts val="7279"/>
              </a:lnSpc>
              <a:spcBef>
                <a:spcPct val="0"/>
              </a:spcBef>
            </a:pPr>
            <a:r>
              <a:rPr lang="en-US" sz="5199">
                <a:solidFill>
                  <a:srgbClr val="000000"/>
                </a:solidFill>
                <a:latin typeface="Give You Glory"/>
                <a:ea typeface="Give You Glory"/>
                <a:cs typeface="Give You Glory"/>
                <a:sym typeface="Give You Glory"/>
              </a:rPr>
              <a:t>for listening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DAGJ8jHmHDQ</dc:identifier>
  <dcterms:modified xsi:type="dcterms:W3CDTF">2011-08-01T06:04:30Z</dcterms:modified>
  <cp:revision>1</cp:revision>
  <dc:title>Black Grey Minimalist Clean Creative Portfolio Presentation</dc:title>
</cp:coreProperties>
</file>